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18"/>
  </p:notesMasterIdLst>
  <p:sldIdLst>
    <p:sldId id="271" r:id="rId3"/>
    <p:sldId id="272" r:id="rId4"/>
    <p:sldId id="273" r:id="rId5"/>
    <p:sldId id="274" r:id="rId6"/>
    <p:sldId id="275" r:id="rId7"/>
    <p:sldId id="261" r:id="rId8"/>
    <p:sldId id="262" r:id="rId9"/>
    <p:sldId id="263" r:id="rId10"/>
    <p:sldId id="264" r:id="rId11"/>
    <p:sldId id="265" r:id="rId12"/>
    <p:sldId id="266" r:id="rId13"/>
    <p:sldId id="267" r:id="rId14"/>
    <p:sldId id="268" r:id="rId15"/>
    <p:sldId id="269" r:id="rId16"/>
    <p:sldId id="276"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ACA"/>
          </a:solidFill>
        </a:fill>
      </a:tcStyle>
    </a:wholeTbl>
    <a:band2H>
      <a:tcTxStyle/>
      <a:tcStyle>
        <a:tcBdr/>
        <a:fill>
          <a:solidFill>
            <a:srgbClr val="F2E7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5CB"/>
          </a:solidFill>
        </a:fill>
      </a:tcStyle>
    </a:wholeTbl>
    <a:band2H>
      <a:tcTxStyle/>
      <a:tcStyle>
        <a:tcBdr/>
        <a:fill>
          <a:solidFill>
            <a:srgbClr val="FAF3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1DE"/>
          </a:solidFill>
        </a:fill>
      </a:tcStyle>
    </a:wholeTbl>
    <a:band2H>
      <a:tcTxStyle/>
      <a:tcStyle>
        <a:tcBdr/>
        <a:fill>
          <a:solidFill>
            <a:srgbClr val="EFE9E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424958"/>
          <c:y val="5.0000000000000001E-3"/>
          <c:w val="0.57004200000000005"/>
          <c:h val="0.98750000000000004"/>
        </c:manualLayout>
      </c:layout>
      <c:pieChart>
        <c:varyColors val="0"/>
        <c:ser>
          <c:idx val="0"/>
          <c:order val="0"/>
          <c:tx>
            <c:strRef>
              <c:f>Sheet1!$A$2</c:f>
              <c:strCache>
                <c:ptCount val="1"/>
                <c:pt idx="0">
                  <c:v>Region 1</c:v>
                </c:pt>
              </c:strCache>
            </c:strRef>
          </c:tx>
          <c:spPr>
            <a:solidFill>
              <a:srgbClr val="55B772"/>
            </a:solidFill>
            <a:ln w="12700" cap="flat">
              <a:noFill/>
              <a:miter lim="400000"/>
            </a:ln>
            <a:effectLst/>
          </c:spPr>
          <c:dPt>
            <c:idx val="0"/>
            <c:bubble3D val="0"/>
            <c:extLst>
              <c:ext xmlns:c16="http://schemas.microsoft.com/office/drawing/2014/chart" uri="{C3380CC4-5D6E-409C-BE32-E72D297353CC}">
                <c16:uniqueId val="{00000001-D13A-4E4F-9028-6544E973DD96}"/>
              </c:ext>
            </c:extLst>
          </c:dPt>
          <c:dPt>
            <c:idx val="1"/>
            <c:bubble3D val="0"/>
            <c:spPr>
              <a:solidFill>
                <a:srgbClr val="D5D341"/>
              </a:solidFill>
              <a:ln w="12700" cap="flat">
                <a:noFill/>
                <a:miter lim="400000"/>
              </a:ln>
              <a:effectLst/>
            </c:spPr>
            <c:extLst>
              <c:ext xmlns:c16="http://schemas.microsoft.com/office/drawing/2014/chart" uri="{C3380CC4-5D6E-409C-BE32-E72D297353CC}">
                <c16:uniqueId val="{00000003-D13A-4E4F-9028-6544E973DD96}"/>
              </c:ext>
            </c:extLst>
          </c:dPt>
          <c:cat>
            <c:strRef>
              <c:f>Sheet1!$B$1:$C$1</c:f>
              <c:strCache>
                <c:ptCount val="2"/>
                <c:pt idx="0">
                  <c:v>Level 1-2</c:v>
                </c:pt>
                <c:pt idx="1">
                  <c:v>Level 3-4</c:v>
                </c:pt>
              </c:strCache>
            </c:strRef>
          </c:cat>
          <c:val>
            <c:numRef>
              <c:f>Sheet1!$B$2:$C$2</c:f>
              <c:numCache>
                <c:formatCode>General</c:formatCode>
                <c:ptCount val="2"/>
                <c:pt idx="0">
                  <c:v>45</c:v>
                </c:pt>
                <c:pt idx="1">
                  <c:v>51</c:v>
                </c:pt>
              </c:numCache>
            </c:numRef>
          </c:val>
          <c:extLst>
            <c:ext xmlns:c16="http://schemas.microsoft.com/office/drawing/2014/chart" uri="{C3380CC4-5D6E-409C-BE32-E72D297353CC}">
              <c16:uniqueId val="{00000004-D13A-4E4F-9028-6544E973DD9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l"/>
      <c:layout>
        <c:manualLayout>
          <c:xMode val="edge"/>
          <c:yMode val="edge"/>
          <c:x val="0"/>
          <c:y val="0.21962999999999999"/>
          <c:w val="0.300842"/>
          <c:h val="0.149925"/>
        </c:manualLayout>
      </c:layout>
      <c:overlay val="1"/>
      <c:spPr>
        <a:noFill/>
        <a:ln w="12700" cap="flat">
          <a:noFill/>
          <a:miter lim="400000"/>
        </a:ln>
        <a:effectLst/>
      </c:spPr>
      <c:txPr>
        <a:bodyPr rot="0"/>
        <a:lstStyle/>
        <a:p>
          <a:pPr>
            <a:defRPr sz="1100" b="0" i="0" u="none" strike="noStrike">
              <a:solidFill>
                <a:srgbClr val="AEB3BB"/>
              </a:solidFill>
              <a:latin typeface="Gill Sans SemiBold"/>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55B772"/>
            </a:solidFill>
            <a:ln w="12700" cap="flat">
              <a:noFill/>
              <a:miter lim="400000"/>
            </a:ln>
            <a:effectLst/>
          </c:spPr>
          <c:dPt>
            <c:idx val="0"/>
            <c:bubble3D val="0"/>
            <c:extLst>
              <c:ext xmlns:c16="http://schemas.microsoft.com/office/drawing/2014/chart" uri="{C3380CC4-5D6E-409C-BE32-E72D297353CC}">
                <c16:uniqueId val="{00000001-11A2-4DCF-AE57-C07F23ADC643}"/>
              </c:ext>
            </c:extLst>
          </c:dPt>
          <c:dPt>
            <c:idx val="1"/>
            <c:bubble3D val="0"/>
            <c:spPr>
              <a:solidFill>
                <a:srgbClr val="D5D341"/>
              </a:solidFill>
              <a:ln w="12700" cap="flat">
                <a:noFill/>
                <a:miter lim="400000"/>
              </a:ln>
              <a:effectLst/>
            </c:spPr>
            <c:extLst>
              <c:ext xmlns:c16="http://schemas.microsoft.com/office/drawing/2014/chart" uri="{C3380CC4-5D6E-409C-BE32-E72D297353CC}">
                <c16:uniqueId val="{00000003-11A2-4DCF-AE57-C07F23ADC643}"/>
              </c:ext>
            </c:extLst>
          </c:dPt>
          <c:cat>
            <c:strRef>
              <c:f>Sheet1!$B$1:$C$1</c:f>
              <c:strCache>
                <c:ptCount val="2"/>
                <c:pt idx="1">
                  <c:v>Disease information</c:v>
                </c:pt>
              </c:strCache>
            </c:strRef>
          </c:cat>
          <c:val>
            <c:numRef>
              <c:f>Sheet1!$B$2:$C$2</c:f>
              <c:numCache>
                <c:formatCode>General</c:formatCode>
                <c:ptCount val="2"/>
                <c:pt idx="0">
                  <c:v>45</c:v>
                </c:pt>
                <c:pt idx="1">
                  <c:v>55</c:v>
                </c:pt>
              </c:numCache>
            </c:numRef>
          </c:val>
          <c:extLst>
            <c:ext xmlns:c16="http://schemas.microsoft.com/office/drawing/2014/chart" uri="{C3380CC4-5D6E-409C-BE32-E72D297353CC}">
              <c16:uniqueId val="{00000004-11A2-4DCF-AE57-C07F23ADC64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1" name="Shape 3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E065EA5-B410-42BC-9FF2-8A0C4DD223E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060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E065EA5-B410-42BC-9FF2-8A0C4DD223E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2005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E065EA5-B410-42BC-9FF2-8A0C4DD223E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856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81000" y="685800"/>
            <a:ext cx="6096000" cy="3429000"/>
          </a:xfrm>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381000" y="685800"/>
            <a:ext cx="6096000" cy="3429000"/>
          </a:xfrm>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We created our own Artificial Intelligence and that is really the secret sauce of our model. </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What is it? It is basically a very clever database that is capable to structure all our users’ content and behaviour. That is from the free text I write in a post to the amount of time that I spend on a given page, and the pages I visited after that page, and so on.  </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And why structuring the data is so important? Because once all that data is structured, we can then let our algorithms to do their job and recommend the relevant content and services to our users.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Does it work? With more than 400 thousands members and a rapidly growing users base of 3 million people a month, HealthUnlocked is today the largest Social Platform in the world. </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And it is getting truly global. Today the US leads our users base with 36% of the total traffic whereas the UK represents 34% and the rest of the world, including Spanish and Portuguese speaking countries, the other 30%.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a:spLocks noGrp="1" noRot="1" noChangeAspect="1"/>
          </p:cNvSpPr>
          <p:nvPr>
            <p:ph type="sldImg"/>
          </p:nvPr>
        </p:nvSpPr>
        <p:spPr>
          <a:xfrm>
            <a:off x="381000" y="685800"/>
            <a:ext cx="6096000" cy="3429000"/>
          </a:xfrm>
          <a:prstGeom prst="rect">
            <a:avLst/>
          </a:prstGeom>
        </p:spPr>
        <p:txBody>
          <a:bodyPr/>
          <a:lstStyle/>
          <a:p>
            <a:endParaRPr/>
          </a:p>
        </p:txBody>
      </p:sp>
      <p:sp>
        <p:nvSpPr>
          <p:cNvPr id="554" name="Shape 554"/>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We created our own Artificial Intelligence and that is really the secret sauce of our model. </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What is it? It is basically a very clever database that is capable to structure all our users’ content and behaviour. That is from the free text I write in a post to the amount of time that I spend on a given page, and the pages I visited after that page, and so on.  </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And why structuring the data is so important? Because once all that data is structured, we can then let our algorithms to do their job and recommend the relevant content and services to our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a:spLocks noGrp="1" noRot="1" noChangeAspect="1"/>
          </p:cNvSpPr>
          <p:nvPr>
            <p:ph type="sldImg"/>
          </p:nvPr>
        </p:nvSpPr>
        <p:spPr>
          <a:xfrm>
            <a:off x="381000" y="685800"/>
            <a:ext cx="6096000" cy="3429000"/>
          </a:xfrm>
          <a:prstGeom prst="rect">
            <a:avLst/>
          </a:prstGeom>
        </p:spPr>
        <p:txBody>
          <a:bodyPr/>
          <a:lstStyle/>
          <a:p>
            <a:endParaRPr/>
          </a:p>
        </p:txBody>
      </p:sp>
      <p:sp>
        <p:nvSpPr>
          <p:cNvPr id="562" name="Shape 562"/>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We created our own Artificial Intelligence and that is really the secret sauce of our model. </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What is it? It is basically a very clever database that is capable to structure all our users’ content and behaviour. That is from the free text I write in a post to the amount of time that I spend on a given page, and the pages I visited after that page, and so on.  </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And why structuring the data is so important? Because once all that data is structured, we can then let our algorithms to do their job and recommend the relevant content and services to our users.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E065EA5-B410-42BC-9FF2-8A0C4DD223E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16219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4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49" name="Shape 4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50"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5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52" name="Shape 5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53" name="Shape 53"/>
          <p:cNvSpPr>
            <a:spLocks noGrp="1"/>
          </p:cNvSpPr>
          <p:nvPr>
            <p:ph type="title"/>
          </p:nvPr>
        </p:nvSpPr>
        <p:spPr>
          <a:xfrm>
            <a:off x="1154955" y="2861733"/>
            <a:ext cx="8825658" cy="1915648"/>
          </a:xfrm>
          <a:prstGeom prst="rect">
            <a:avLst/>
          </a:prstGeom>
          <a:extLst>
            <a:ext uri="{C572A759-6A51-4108-AA02-DFA0A04FC94B}">
              <ma14:wrappingTextBoxFlag xmlns:ma14="http://schemas.microsoft.com/office/mac/drawingml/2011/main" xmlns="" val="1"/>
            </a:ext>
          </a:extLst>
        </p:spPr>
        <p:txBody>
          <a:bodyPr anchor="b">
            <a:normAutofit/>
          </a:bodyPr>
          <a:lstStyle>
            <a:lvl1pPr>
              <a:defRPr sz="4000"/>
            </a:lvl1pPr>
          </a:lstStyle>
          <a:p>
            <a:r>
              <a:t>Click to edit Master title style</a:t>
            </a:r>
          </a:p>
        </p:txBody>
      </p:sp>
      <p:sp>
        <p:nvSpPr>
          <p:cNvPr id="54" name="Shape 54"/>
          <p:cNvSpPr>
            <a:spLocks noGrp="1"/>
          </p:cNvSpPr>
          <p:nvPr>
            <p:ph type="body" sz="quarter" idx="1"/>
          </p:nvPr>
        </p:nvSpPr>
        <p:spPr>
          <a:xfrm>
            <a:off x="1154954" y="4777380"/>
            <a:ext cx="8825660" cy="860401"/>
          </a:xfrm>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defRPr cap="all">
                <a:solidFill>
                  <a:srgbClr val="8AD0D6"/>
                </a:solidFill>
              </a:defRPr>
            </a:lvl1pPr>
          </a:lstStyle>
          <a:p>
            <a:r>
              <a:t>Edit Master text styles</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pic>
        <p:nvPicPr>
          <p:cNvPr id="195"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96"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97" name="Shape 197"/>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98"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199"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00" name="Shape 20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01" name="Shape 201"/>
          <p:cNvSpPr>
            <a:spLocks noGrp="1"/>
          </p:cNvSpPr>
          <p:nvPr>
            <p:ph type="title"/>
          </p:nvPr>
        </p:nvSpPr>
        <p:spPr>
          <a:xfrm>
            <a:off x="1154954" y="3124200"/>
            <a:ext cx="8825660" cy="1653181"/>
          </a:xfrm>
          <a:prstGeom prst="rect">
            <a:avLst/>
          </a:prstGeom>
          <a:extLst>
            <a:ext uri="{C572A759-6A51-4108-AA02-DFA0A04FC94B}">
              <ma14:wrappingTextBoxFlag xmlns:ma14="http://schemas.microsoft.com/office/mac/drawingml/2011/main" xmlns="" val="1"/>
            </a:ext>
          </a:extLst>
        </p:spPr>
        <p:txBody>
          <a:bodyPr anchor="b">
            <a:normAutofit/>
          </a:bodyPr>
          <a:lstStyle>
            <a:lvl1pPr>
              <a:defRPr sz="4000"/>
            </a:lvl1pPr>
          </a:lstStyle>
          <a:p>
            <a:r>
              <a:t>Click to edit Master title style</a:t>
            </a:r>
          </a:p>
        </p:txBody>
      </p:sp>
      <p:sp>
        <p:nvSpPr>
          <p:cNvPr id="202" name="Shape 202"/>
          <p:cNvSpPr>
            <a:spLocks noGrp="1"/>
          </p:cNvSpPr>
          <p:nvPr>
            <p:ph type="body" sz="quarter" idx="1"/>
          </p:nvPr>
        </p:nvSpPr>
        <p:spPr>
          <a:xfrm>
            <a:off x="1154954" y="4777380"/>
            <a:ext cx="8825659" cy="860401"/>
          </a:xfrm>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defRPr>
                <a:solidFill>
                  <a:srgbClr val="8AD0D6"/>
                </a:solidFill>
              </a:defRPr>
            </a:lvl1pPr>
          </a:lstStyle>
          <a:p>
            <a:r>
              <a:t>Edit Master text styles</a:t>
            </a:r>
          </a:p>
        </p:txBody>
      </p:sp>
      <p:sp>
        <p:nvSpPr>
          <p:cNvPr id="203" name="Shape 2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pic>
        <p:nvPicPr>
          <p:cNvPr id="210"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11"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12" name="Shape 212"/>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13"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214"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15" name="Shape 2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16" name="Shape 216"/>
          <p:cNvSpPr>
            <a:spLocks noGrp="1"/>
          </p:cNvSpPr>
          <p:nvPr>
            <p:ph type="title"/>
          </p:nvPr>
        </p:nvSpPr>
        <p:spPr>
          <a:xfrm>
            <a:off x="646110" y="452718"/>
            <a:ext cx="9404724" cy="1400531"/>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217" name="Shape 217"/>
          <p:cNvSpPr>
            <a:spLocks noGrp="1"/>
          </p:cNvSpPr>
          <p:nvPr>
            <p:ph type="body" sz="quarter" idx="1"/>
          </p:nvPr>
        </p:nvSpPr>
        <p:spPr>
          <a:xfrm>
            <a:off x="632946" y="1981200"/>
            <a:ext cx="2946868" cy="576263"/>
          </a:xfrm>
          <a:prstGeom prst="rect">
            <a:avLst/>
          </a:prstGeom>
          <a:extLst>
            <a:ext uri="{C572A759-6A51-4108-AA02-DFA0A04FC94B}">
              <ma14:wrappingTextBoxFlag xmlns:ma14="http://schemas.microsoft.com/office/mac/drawingml/2011/main" xmlns="" val="1"/>
            </a:ext>
          </a:extLst>
        </p:spPr>
        <p:txBody>
          <a:bodyPr anchor="b"/>
          <a:lstStyle>
            <a:lvl1pPr marL="0" indent="0">
              <a:buClrTx/>
              <a:buSzTx/>
              <a:buFontTx/>
              <a:buNone/>
              <a:defRPr sz="2400">
                <a:solidFill>
                  <a:srgbClr val="8AD0D6"/>
                </a:solidFill>
              </a:defRPr>
            </a:lvl1pPr>
          </a:lstStyle>
          <a:p>
            <a:r>
              <a:t>Edit Master text styles</a:t>
            </a:r>
          </a:p>
        </p:txBody>
      </p:sp>
      <p:sp>
        <p:nvSpPr>
          <p:cNvPr id="218" name="Shape 218"/>
          <p:cNvSpPr>
            <a:spLocks noGrp="1"/>
          </p:cNvSpPr>
          <p:nvPr>
            <p:ph type="body" sz="quarter" idx="13"/>
          </p:nvPr>
        </p:nvSpPr>
        <p:spPr>
          <a:xfrm>
            <a:off x="652462" y="2667000"/>
            <a:ext cx="2927351" cy="3589338"/>
          </a:xfrm>
          <a:prstGeom prst="rect">
            <a:avLst/>
          </a:prstGeom>
        </p:spPr>
        <p:txBody>
          <a:bodyPr/>
          <a:lstStyle/>
          <a:p>
            <a:pPr marL="0" indent="0">
              <a:buClrTx/>
              <a:buSzTx/>
              <a:buFontTx/>
              <a:buNone/>
              <a:defRPr sz="1400"/>
            </a:pPr>
            <a:endParaRPr/>
          </a:p>
        </p:txBody>
      </p:sp>
      <p:sp>
        <p:nvSpPr>
          <p:cNvPr id="219" name="Shape 219"/>
          <p:cNvSpPr>
            <a:spLocks noGrp="1"/>
          </p:cNvSpPr>
          <p:nvPr>
            <p:ph type="body" sz="quarter" idx="14"/>
          </p:nvPr>
        </p:nvSpPr>
        <p:spPr>
          <a:xfrm>
            <a:off x="3883659" y="1981199"/>
            <a:ext cx="2936242" cy="576264"/>
          </a:xfrm>
          <a:prstGeom prst="rect">
            <a:avLst/>
          </a:prstGeom>
        </p:spPr>
        <p:txBody>
          <a:bodyPr anchor="b"/>
          <a:lstStyle/>
          <a:p>
            <a:pPr marL="0" indent="0">
              <a:buClrTx/>
              <a:buSzTx/>
              <a:buFontTx/>
              <a:buNone/>
              <a:defRPr sz="2400">
                <a:solidFill>
                  <a:srgbClr val="8AD0D6"/>
                </a:solidFill>
              </a:defRPr>
            </a:pPr>
            <a:endParaRPr/>
          </a:p>
        </p:txBody>
      </p:sp>
      <p:sp>
        <p:nvSpPr>
          <p:cNvPr id="220" name="Shape 220"/>
          <p:cNvSpPr>
            <a:spLocks noGrp="1"/>
          </p:cNvSpPr>
          <p:nvPr>
            <p:ph type="body" sz="quarter" idx="15"/>
          </p:nvPr>
        </p:nvSpPr>
        <p:spPr>
          <a:xfrm>
            <a:off x="3873105" y="2667000"/>
            <a:ext cx="2946795" cy="3589338"/>
          </a:xfrm>
          <a:prstGeom prst="rect">
            <a:avLst/>
          </a:prstGeom>
        </p:spPr>
        <p:txBody>
          <a:bodyPr/>
          <a:lstStyle/>
          <a:p>
            <a:pPr marL="0" indent="0">
              <a:buClrTx/>
              <a:buSzTx/>
              <a:buFontTx/>
              <a:buNone/>
              <a:defRPr sz="1400"/>
            </a:pPr>
            <a:endParaRPr/>
          </a:p>
        </p:txBody>
      </p:sp>
      <p:sp>
        <p:nvSpPr>
          <p:cNvPr id="221" name="Shape 221"/>
          <p:cNvSpPr>
            <a:spLocks noGrp="1"/>
          </p:cNvSpPr>
          <p:nvPr>
            <p:ph type="body" sz="quarter" idx="16"/>
          </p:nvPr>
        </p:nvSpPr>
        <p:spPr>
          <a:xfrm>
            <a:off x="7124699" y="1981199"/>
            <a:ext cx="2932115" cy="576264"/>
          </a:xfrm>
          <a:prstGeom prst="rect">
            <a:avLst/>
          </a:prstGeom>
        </p:spPr>
        <p:txBody>
          <a:bodyPr anchor="b"/>
          <a:lstStyle/>
          <a:p>
            <a:pPr marL="0" indent="0">
              <a:buClrTx/>
              <a:buSzTx/>
              <a:buFontTx/>
              <a:buNone/>
              <a:defRPr sz="2400">
                <a:solidFill>
                  <a:srgbClr val="8AD0D6"/>
                </a:solidFill>
              </a:defRPr>
            </a:pPr>
            <a:endParaRPr/>
          </a:p>
        </p:txBody>
      </p:sp>
      <p:sp>
        <p:nvSpPr>
          <p:cNvPr id="222" name="Shape 222"/>
          <p:cNvSpPr>
            <a:spLocks noGrp="1"/>
          </p:cNvSpPr>
          <p:nvPr>
            <p:ph type="body" sz="quarter" idx="17"/>
          </p:nvPr>
        </p:nvSpPr>
        <p:spPr>
          <a:xfrm>
            <a:off x="7124699" y="2667000"/>
            <a:ext cx="2932115" cy="3589338"/>
          </a:xfrm>
          <a:prstGeom prst="rect">
            <a:avLst/>
          </a:prstGeom>
        </p:spPr>
        <p:txBody>
          <a:bodyPr/>
          <a:lstStyle/>
          <a:p>
            <a:pPr marL="0" indent="0">
              <a:buClrTx/>
              <a:buSzTx/>
              <a:buFontTx/>
              <a:buNone/>
              <a:defRPr sz="1400"/>
            </a:pPr>
            <a:endParaRPr/>
          </a:p>
        </p:txBody>
      </p:sp>
      <p:sp>
        <p:nvSpPr>
          <p:cNvPr id="223" name="Shape 223"/>
          <p:cNvSpPr/>
          <p:nvPr/>
        </p:nvSpPr>
        <p:spPr>
          <a:xfrm flipH="1">
            <a:off x="3726141" y="2133600"/>
            <a:ext cx="1" cy="3962401"/>
          </a:xfrm>
          <a:prstGeom prst="line">
            <a:avLst/>
          </a:prstGeom>
          <a:ln w="12700" cap="rnd">
            <a:solidFill>
              <a:srgbClr val="8AD0D6">
                <a:alpha val="40000"/>
              </a:srgbClr>
            </a:solidFill>
          </a:ln>
        </p:spPr>
        <p:txBody>
          <a:bodyPr lIns="45719" rIns="45719"/>
          <a:lstStyle/>
          <a:p>
            <a:pPr>
              <a:defRPr>
                <a:solidFill>
                  <a:srgbClr val="FFFFFF"/>
                </a:solidFill>
              </a:defRPr>
            </a:pPr>
            <a:endParaRPr/>
          </a:p>
        </p:txBody>
      </p:sp>
      <p:sp>
        <p:nvSpPr>
          <p:cNvPr id="224" name="Shape 224"/>
          <p:cNvSpPr/>
          <p:nvPr/>
        </p:nvSpPr>
        <p:spPr>
          <a:xfrm flipH="1">
            <a:off x="6962226" y="2133600"/>
            <a:ext cx="1" cy="3966883"/>
          </a:xfrm>
          <a:prstGeom prst="line">
            <a:avLst/>
          </a:prstGeom>
          <a:ln w="12700" cap="rnd">
            <a:solidFill>
              <a:srgbClr val="8AD0D6">
                <a:alpha val="40000"/>
              </a:srgbClr>
            </a:solidFill>
          </a:ln>
        </p:spPr>
        <p:txBody>
          <a:bodyPr lIns="45719" rIns="45719"/>
          <a:lstStyle/>
          <a:p>
            <a:pPr>
              <a:defRPr>
                <a:solidFill>
                  <a:srgbClr val="FFFFFF"/>
                </a:solidFill>
              </a:defRPr>
            </a:pPr>
            <a:endParaRPr/>
          </a:p>
        </p:txBody>
      </p:sp>
      <p:sp>
        <p:nvSpPr>
          <p:cNvPr id="225" name="Shape 2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pic>
        <p:nvPicPr>
          <p:cNvPr id="232"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33"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34" name="Shape 23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35"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236"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37" name="Shape 23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38" name="Shape 238"/>
          <p:cNvSpPr>
            <a:spLocks noGrp="1"/>
          </p:cNvSpPr>
          <p:nvPr>
            <p:ph type="title"/>
          </p:nvPr>
        </p:nvSpPr>
        <p:spPr>
          <a:xfrm>
            <a:off x="646110" y="452718"/>
            <a:ext cx="9404724" cy="1400531"/>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239" name="Shape 239"/>
          <p:cNvSpPr>
            <a:spLocks noGrp="1"/>
          </p:cNvSpPr>
          <p:nvPr>
            <p:ph type="body" sz="quarter" idx="1"/>
          </p:nvPr>
        </p:nvSpPr>
        <p:spPr>
          <a:xfrm>
            <a:off x="652462" y="4250949"/>
            <a:ext cx="2940051" cy="576263"/>
          </a:xfrm>
          <a:prstGeom prst="rect">
            <a:avLst/>
          </a:prstGeom>
          <a:extLst>
            <a:ext uri="{C572A759-6A51-4108-AA02-DFA0A04FC94B}">
              <ma14:wrappingTextBoxFlag xmlns:ma14="http://schemas.microsoft.com/office/mac/drawingml/2011/main" xmlns="" val="1"/>
            </a:ext>
          </a:extLst>
        </p:spPr>
        <p:txBody>
          <a:bodyPr anchor="b"/>
          <a:lstStyle>
            <a:lvl1pPr marL="0" indent="0">
              <a:buClrTx/>
              <a:buSzTx/>
              <a:buFontTx/>
              <a:buNone/>
              <a:defRPr sz="2400">
                <a:solidFill>
                  <a:srgbClr val="8AD0D6"/>
                </a:solidFill>
              </a:defRPr>
            </a:lvl1pPr>
          </a:lstStyle>
          <a:p>
            <a:r>
              <a:t>Edit Master text styles</a:t>
            </a:r>
          </a:p>
        </p:txBody>
      </p:sp>
      <p:sp>
        <p:nvSpPr>
          <p:cNvPr id="240" name="Shape 240"/>
          <p:cNvSpPr>
            <a:spLocks noGrp="1"/>
          </p:cNvSpPr>
          <p:nvPr>
            <p:ph type="pic" sz="quarter" idx="13"/>
          </p:nvPr>
        </p:nvSpPr>
        <p:spPr>
          <a:xfrm>
            <a:off x="652462" y="2209800"/>
            <a:ext cx="2940051"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1" name="Shape 241"/>
          <p:cNvSpPr>
            <a:spLocks noGrp="1"/>
          </p:cNvSpPr>
          <p:nvPr>
            <p:ph type="body" sz="quarter" idx="14"/>
          </p:nvPr>
        </p:nvSpPr>
        <p:spPr>
          <a:xfrm>
            <a:off x="652462" y="4827211"/>
            <a:ext cx="2940051" cy="659190"/>
          </a:xfrm>
          <a:prstGeom prst="rect">
            <a:avLst/>
          </a:prstGeom>
        </p:spPr>
        <p:txBody>
          <a:bodyPr/>
          <a:lstStyle/>
          <a:p>
            <a:pPr marL="0" indent="0">
              <a:buClrTx/>
              <a:buSzTx/>
              <a:buFontTx/>
              <a:buNone/>
              <a:defRPr sz="1400"/>
            </a:pPr>
            <a:endParaRPr/>
          </a:p>
        </p:txBody>
      </p:sp>
      <p:sp>
        <p:nvSpPr>
          <p:cNvPr id="242" name="Shape 242"/>
          <p:cNvSpPr>
            <a:spLocks noGrp="1"/>
          </p:cNvSpPr>
          <p:nvPr>
            <p:ph type="body" sz="quarter" idx="15"/>
          </p:nvPr>
        </p:nvSpPr>
        <p:spPr>
          <a:xfrm>
            <a:off x="3889375" y="4250949"/>
            <a:ext cx="2930525" cy="576263"/>
          </a:xfrm>
          <a:prstGeom prst="rect">
            <a:avLst/>
          </a:prstGeom>
        </p:spPr>
        <p:txBody>
          <a:bodyPr anchor="b"/>
          <a:lstStyle/>
          <a:p>
            <a:pPr marL="0" indent="0">
              <a:buClrTx/>
              <a:buSzTx/>
              <a:buFontTx/>
              <a:buNone/>
              <a:defRPr sz="2400">
                <a:solidFill>
                  <a:srgbClr val="8AD0D6"/>
                </a:solidFill>
              </a:defRPr>
            </a:pPr>
            <a:endParaRPr/>
          </a:p>
        </p:txBody>
      </p:sp>
      <p:sp>
        <p:nvSpPr>
          <p:cNvPr id="243" name="Shape 243"/>
          <p:cNvSpPr>
            <a:spLocks noGrp="1"/>
          </p:cNvSpPr>
          <p:nvPr>
            <p:ph type="pic" sz="quarter" idx="16"/>
          </p:nvPr>
        </p:nvSpPr>
        <p:spPr>
          <a:xfrm>
            <a:off x="3889373" y="2209800"/>
            <a:ext cx="2930526"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4" name="Shape 244"/>
          <p:cNvSpPr>
            <a:spLocks noGrp="1"/>
          </p:cNvSpPr>
          <p:nvPr>
            <p:ph type="body" sz="quarter" idx="17"/>
          </p:nvPr>
        </p:nvSpPr>
        <p:spPr>
          <a:xfrm>
            <a:off x="3888021" y="4827210"/>
            <a:ext cx="2934407" cy="659189"/>
          </a:xfrm>
          <a:prstGeom prst="rect">
            <a:avLst/>
          </a:prstGeom>
        </p:spPr>
        <p:txBody>
          <a:bodyPr/>
          <a:lstStyle/>
          <a:p>
            <a:pPr marL="0" indent="0">
              <a:buClrTx/>
              <a:buSzTx/>
              <a:buFontTx/>
              <a:buNone/>
              <a:defRPr sz="1400"/>
            </a:pPr>
            <a:endParaRPr/>
          </a:p>
        </p:txBody>
      </p:sp>
      <p:sp>
        <p:nvSpPr>
          <p:cNvPr id="245" name="Shape 245"/>
          <p:cNvSpPr>
            <a:spLocks noGrp="1"/>
          </p:cNvSpPr>
          <p:nvPr>
            <p:ph type="body" sz="quarter" idx="18"/>
          </p:nvPr>
        </p:nvSpPr>
        <p:spPr>
          <a:xfrm>
            <a:off x="7124699" y="4250949"/>
            <a:ext cx="2932115" cy="576263"/>
          </a:xfrm>
          <a:prstGeom prst="rect">
            <a:avLst/>
          </a:prstGeom>
        </p:spPr>
        <p:txBody>
          <a:bodyPr anchor="b"/>
          <a:lstStyle/>
          <a:p>
            <a:pPr marL="0" indent="0">
              <a:buClrTx/>
              <a:buSzTx/>
              <a:buFontTx/>
              <a:buNone/>
              <a:defRPr sz="2400">
                <a:solidFill>
                  <a:srgbClr val="8AD0D6"/>
                </a:solidFill>
              </a:defRPr>
            </a:pPr>
            <a:endParaRPr/>
          </a:p>
        </p:txBody>
      </p:sp>
      <p:sp>
        <p:nvSpPr>
          <p:cNvPr id="246" name="Shape 246"/>
          <p:cNvSpPr>
            <a:spLocks noGrp="1"/>
          </p:cNvSpPr>
          <p:nvPr>
            <p:ph type="pic" sz="quarter" idx="19"/>
          </p:nvPr>
        </p:nvSpPr>
        <p:spPr>
          <a:xfrm>
            <a:off x="7124699" y="2209800"/>
            <a:ext cx="2932114"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7" name="Shape 247"/>
          <p:cNvSpPr>
            <a:spLocks noGrp="1"/>
          </p:cNvSpPr>
          <p:nvPr>
            <p:ph type="body" sz="quarter" idx="20"/>
          </p:nvPr>
        </p:nvSpPr>
        <p:spPr>
          <a:xfrm>
            <a:off x="7124575" y="4827208"/>
            <a:ext cx="2935998" cy="659190"/>
          </a:xfrm>
          <a:prstGeom prst="rect">
            <a:avLst/>
          </a:prstGeom>
        </p:spPr>
        <p:txBody>
          <a:bodyPr/>
          <a:lstStyle/>
          <a:p>
            <a:pPr marL="0" indent="0">
              <a:buClrTx/>
              <a:buSzTx/>
              <a:buFontTx/>
              <a:buNone/>
              <a:defRPr sz="1400"/>
            </a:pPr>
            <a:endParaRPr/>
          </a:p>
        </p:txBody>
      </p:sp>
      <p:sp>
        <p:nvSpPr>
          <p:cNvPr id="248" name="Shape 248"/>
          <p:cNvSpPr/>
          <p:nvPr/>
        </p:nvSpPr>
        <p:spPr>
          <a:xfrm flipH="1">
            <a:off x="3726141" y="2133600"/>
            <a:ext cx="1" cy="3962401"/>
          </a:xfrm>
          <a:prstGeom prst="line">
            <a:avLst/>
          </a:prstGeom>
          <a:ln w="12700" cap="rnd">
            <a:solidFill>
              <a:srgbClr val="8AD0D6">
                <a:alpha val="40000"/>
              </a:srgbClr>
            </a:solidFill>
          </a:ln>
        </p:spPr>
        <p:txBody>
          <a:bodyPr lIns="45719" rIns="45719"/>
          <a:lstStyle/>
          <a:p>
            <a:pPr>
              <a:defRPr>
                <a:solidFill>
                  <a:srgbClr val="FFFFFF"/>
                </a:solidFill>
              </a:defRPr>
            </a:pPr>
            <a:endParaRPr/>
          </a:p>
        </p:txBody>
      </p:sp>
      <p:sp>
        <p:nvSpPr>
          <p:cNvPr id="249" name="Shape 249"/>
          <p:cNvSpPr/>
          <p:nvPr/>
        </p:nvSpPr>
        <p:spPr>
          <a:xfrm flipH="1">
            <a:off x="6962226" y="2133600"/>
            <a:ext cx="1" cy="3966883"/>
          </a:xfrm>
          <a:prstGeom prst="line">
            <a:avLst/>
          </a:prstGeom>
          <a:ln w="12700" cap="rnd">
            <a:solidFill>
              <a:srgbClr val="8AD0D6">
                <a:alpha val="40000"/>
              </a:srgbClr>
            </a:solidFill>
          </a:ln>
        </p:spPr>
        <p:txBody>
          <a:bodyPr lIns="45719" rIns="45719"/>
          <a:lstStyle/>
          <a:p>
            <a:pPr>
              <a:defRPr>
                <a:solidFill>
                  <a:srgbClr val="FFFFFF"/>
                </a:solidFill>
              </a:defRPr>
            </a:pPr>
            <a:endParaRPr/>
          </a:p>
        </p:txBody>
      </p:sp>
      <p:sp>
        <p:nvSpPr>
          <p:cNvPr id="250" name="Shape 2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25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5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59" name="Shape 25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60"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26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62" name="Shape 26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63" name="Shape 263"/>
          <p:cNvSpPr>
            <a:spLocks noGrp="1"/>
          </p:cNvSpPr>
          <p:nvPr>
            <p:ph type="title"/>
          </p:nvPr>
        </p:nvSpPr>
        <p:spPr>
          <a:xfrm>
            <a:off x="646110" y="452718"/>
            <a:ext cx="9404724" cy="1400531"/>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264" name="Shape 264"/>
          <p:cNvSpPr>
            <a:spLocks noGrp="1"/>
          </p:cNvSpPr>
          <p:nvPr>
            <p:ph type="body" idx="1"/>
          </p:nvPr>
        </p:nvSpPr>
        <p:spPr>
          <a:xfrm>
            <a:off x="1103312" y="2052917"/>
            <a:ext cx="8946541" cy="4195483"/>
          </a:xfrm>
          <a:prstGeom prst="rect">
            <a:avLst/>
          </a:prstGeom>
          <a:extLst>
            <a:ext uri="{C572A759-6A51-4108-AA02-DFA0A04FC94B}">
              <ma14:wrappingTextBoxFlag xmlns:ma14="http://schemas.microsoft.com/office/mac/drawingml/2011/main" xmlns="" val="1"/>
            </a:ext>
          </a:extLst>
        </p:spPr>
        <p:txBody>
          <a:bodyPr/>
          <a:lstStyle/>
          <a:p>
            <a:r>
              <a:t>Edit Master text styles</a:t>
            </a:r>
          </a:p>
          <a:p>
            <a:pPr lvl="1"/>
            <a:r>
              <a:t>Second level</a:t>
            </a:r>
          </a:p>
          <a:p>
            <a:pPr lvl="2"/>
            <a:r>
              <a:t>Third level</a:t>
            </a:r>
          </a:p>
          <a:p>
            <a:pPr lvl="3"/>
            <a:r>
              <a:t>Fourth level</a:t>
            </a:r>
          </a:p>
          <a:p>
            <a:pPr lvl="4"/>
            <a:r>
              <a:t>Fifth level</a:t>
            </a: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272"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73"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74" name="Shape 27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75"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276"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77" name="Shape 27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78" name="Shape 278"/>
          <p:cNvSpPr>
            <a:spLocks noGrp="1"/>
          </p:cNvSpPr>
          <p:nvPr>
            <p:ph type="title"/>
          </p:nvPr>
        </p:nvSpPr>
        <p:spPr>
          <a:xfrm>
            <a:off x="8304211" y="430212"/>
            <a:ext cx="1752602" cy="5826126"/>
          </a:xfrm>
          <a:prstGeom prst="rect">
            <a:avLst/>
          </a:prstGeom>
          <a:extLst>
            <a:ext uri="{C572A759-6A51-4108-AA02-DFA0A04FC94B}">
              <ma14:wrappingTextBoxFlag xmlns:ma14="http://schemas.microsoft.com/office/mac/drawingml/2011/main" xmlns="" val="1"/>
            </a:ext>
          </a:extLst>
        </p:spPr>
        <p:txBody>
          <a:bodyPr anchor="b">
            <a:normAutofit/>
          </a:bodyPr>
          <a:lstStyle/>
          <a:p>
            <a:r>
              <a:t>Click to edit Master title style</a:t>
            </a:r>
          </a:p>
        </p:txBody>
      </p:sp>
      <p:sp>
        <p:nvSpPr>
          <p:cNvPr id="279" name="Shape 279"/>
          <p:cNvSpPr>
            <a:spLocks noGrp="1"/>
          </p:cNvSpPr>
          <p:nvPr>
            <p:ph type="body" idx="1"/>
          </p:nvPr>
        </p:nvSpPr>
        <p:spPr>
          <a:xfrm>
            <a:off x="652462" y="887413"/>
            <a:ext cx="7423151" cy="5368925"/>
          </a:xfrm>
          <a:prstGeom prst="rect">
            <a:avLst/>
          </a:prstGeom>
          <a:extLst>
            <a:ext uri="{C572A759-6A51-4108-AA02-DFA0A04FC94B}">
              <ma14:wrappingTextBoxFlag xmlns:ma14="http://schemas.microsoft.com/office/mac/drawingml/2011/main" xmlns="" val="1"/>
            </a:ext>
          </a:extLst>
        </p:spPr>
        <p:txBody>
          <a:bodyPr/>
          <a:lstStyle/>
          <a:p>
            <a:r>
              <a:t>Edit Master text styles</a:t>
            </a:r>
          </a:p>
          <a:p>
            <a:pPr lvl="1"/>
            <a:r>
              <a:t>Second level</a:t>
            </a:r>
          </a:p>
          <a:p>
            <a:pPr lvl="2"/>
            <a:r>
              <a:t>Third level</a:t>
            </a:r>
          </a:p>
          <a:p>
            <a:pPr lvl="3"/>
            <a:r>
              <a:t>Fourth level</a:t>
            </a:r>
          </a:p>
          <a:p>
            <a:pPr lvl="4"/>
            <a:r>
              <a:t>Fifth level</a:t>
            </a:r>
          </a:p>
        </p:txBody>
      </p:sp>
      <p:sp>
        <p:nvSpPr>
          <p:cNvPr id="280" name="Shape 2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287" name="Shape 287"/>
          <p:cNvSpPr>
            <a:spLocks noGrp="1"/>
          </p:cNvSpPr>
          <p:nvPr>
            <p:ph type="title"/>
          </p:nvPr>
        </p:nvSpPr>
        <p:spPr>
          <a:xfrm>
            <a:off x="2416968" y="1151929"/>
            <a:ext cx="7358064" cy="2321720"/>
          </a:xfrm>
          <a:prstGeom prst="rect">
            <a:avLst/>
          </a:prstGeom>
          <a:extLst>
            <a:ext uri="{C572A759-6A51-4108-AA02-DFA0A04FC94B}">
              <ma14:wrappingTextBoxFlag xmlns:ma14="http://schemas.microsoft.com/office/mac/drawingml/2011/main" xmlns="" val="1"/>
            </a:ext>
          </a:extLst>
        </p:spPr>
        <p:txBody>
          <a:bodyPr lIns="35718" tIns="35718" rIns="35718" bIns="35718" anchor="b">
            <a:normAutofit/>
          </a:bodyPr>
          <a:lstStyle>
            <a:lvl1pPr algn="ctr" defTabSz="580429">
              <a:defRPr sz="2200" b="1">
                <a:solidFill>
                  <a:srgbClr val="000000"/>
                </a:solidFill>
                <a:latin typeface="+mj-lt"/>
                <a:ea typeface="+mj-ea"/>
                <a:cs typeface="+mj-cs"/>
                <a:sym typeface="Helvetica"/>
              </a:defRPr>
            </a:lvl1pPr>
          </a:lstStyle>
          <a:p>
            <a:r>
              <a:t>Title Text</a:t>
            </a:r>
          </a:p>
        </p:txBody>
      </p:sp>
      <p:sp>
        <p:nvSpPr>
          <p:cNvPr id="288" name="Shape 288"/>
          <p:cNvSpPr>
            <a:spLocks noGrp="1"/>
          </p:cNvSpPr>
          <p:nvPr>
            <p:ph type="body" sz="quarter" idx="1"/>
          </p:nvPr>
        </p:nvSpPr>
        <p:spPr>
          <a:xfrm>
            <a:off x="2416968" y="3536156"/>
            <a:ext cx="7358064" cy="794743"/>
          </a:xfrm>
          <a:prstGeom prst="rect">
            <a:avLst/>
          </a:prstGeom>
          <a:extLst>
            <a:ext uri="{C572A759-6A51-4108-AA02-DFA0A04FC94B}">
              <ma14:wrappingTextBoxFlag xmlns:ma14="http://schemas.microsoft.com/office/mac/drawingml/2011/main" xmlns="" val="1"/>
            </a:ext>
          </a:extLst>
        </p:spPr>
        <p:txBody>
          <a:bodyPr lIns="35718" tIns="35718" rIns="35718" bIns="35718"/>
          <a:lstStyle>
            <a:lvl1pPr marL="0" indent="0" algn="ctr" defTabSz="410765">
              <a:spcBef>
                <a:spcPts val="0"/>
              </a:spcBef>
              <a:buClrTx/>
              <a:buSzTx/>
              <a:buFontTx/>
              <a:buNone/>
              <a:defRPr sz="2200">
                <a:solidFill>
                  <a:srgbClr val="000000"/>
                </a:solidFill>
                <a:latin typeface="Helvetica Light"/>
                <a:ea typeface="Helvetica Light"/>
                <a:cs typeface="Helvetica Light"/>
                <a:sym typeface="Helvetica Light"/>
              </a:defRPr>
            </a:lvl1pPr>
            <a:lvl2pPr marL="0" indent="228600" algn="ctr" defTabSz="410765">
              <a:spcBef>
                <a:spcPts val="0"/>
              </a:spcBef>
              <a:buClrTx/>
              <a:buSzTx/>
              <a:buFontTx/>
              <a:buNone/>
              <a:defRPr sz="2200">
                <a:solidFill>
                  <a:srgbClr val="000000"/>
                </a:solidFill>
                <a:latin typeface="Helvetica Light"/>
                <a:ea typeface="Helvetica Light"/>
                <a:cs typeface="Helvetica Light"/>
                <a:sym typeface="Helvetica Light"/>
              </a:defRPr>
            </a:lvl2pPr>
            <a:lvl3pPr marL="0" indent="457200" algn="ctr" defTabSz="410765">
              <a:spcBef>
                <a:spcPts val="0"/>
              </a:spcBef>
              <a:buClrTx/>
              <a:buSzTx/>
              <a:buFontTx/>
              <a:buNone/>
              <a:defRPr sz="2200">
                <a:solidFill>
                  <a:srgbClr val="000000"/>
                </a:solidFill>
                <a:latin typeface="Helvetica Light"/>
                <a:ea typeface="Helvetica Light"/>
                <a:cs typeface="Helvetica Light"/>
                <a:sym typeface="Helvetica Light"/>
              </a:defRPr>
            </a:lvl3pPr>
            <a:lvl4pPr marL="0" indent="685800" algn="ctr" defTabSz="410765">
              <a:spcBef>
                <a:spcPts val="0"/>
              </a:spcBef>
              <a:buClrTx/>
              <a:buSzTx/>
              <a:buFontTx/>
              <a:buNone/>
              <a:defRPr sz="2200">
                <a:solidFill>
                  <a:srgbClr val="000000"/>
                </a:solidFill>
                <a:latin typeface="Helvetica Light"/>
                <a:ea typeface="Helvetica Light"/>
                <a:cs typeface="Helvetica Light"/>
                <a:sym typeface="Helvetica Light"/>
              </a:defRPr>
            </a:lvl4pPr>
            <a:lvl5pPr marL="0" indent="914400" algn="ctr" defTabSz="410765">
              <a:spcBef>
                <a:spcPts val="0"/>
              </a:spcBef>
              <a:buClrTx/>
              <a:buSzTx/>
              <a:buFont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289" name="Shape 289"/>
          <p:cNvSpPr>
            <a:spLocks noGrp="1"/>
          </p:cNvSpPr>
          <p:nvPr>
            <p:ph type="sldNum" sz="quarter" idx="2"/>
          </p:nvPr>
        </p:nvSpPr>
        <p:spPr>
          <a:xfrm>
            <a:off x="5964732" y="6505277"/>
            <a:ext cx="253607" cy="249238"/>
          </a:xfrm>
          <a:prstGeom prst="rect">
            <a:avLst/>
          </a:prstGeom>
        </p:spPr>
        <p:txBody>
          <a:bodyPr lIns="35718" tIns="35718" rIns="35718" bIns="35718" anchor="t"/>
          <a:lstStyle>
            <a:lvl1pPr defTabSz="410765">
              <a:defRPr sz="12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296" name="Shape 296"/>
          <p:cNvSpPr>
            <a:spLocks noGrp="1"/>
          </p:cNvSpPr>
          <p:nvPr>
            <p:ph type="sldNum" sz="quarter" idx="2"/>
          </p:nvPr>
        </p:nvSpPr>
        <p:spPr>
          <a:xfrm>
            <a:off x="5964732" y="6505277"/>
            <a:ext cx="253607" cy="249238"/>
          </a:xfrm>
          <a:prstGeom prst="rect">
            <a:avLst/>
          </a:prstGeom>
        </p:spPr>
        <p:txBody>
          <a:bodyPr lIns="35718" tIns="35718" rIns="35718" bIns="35718" anchor="t"/>
          <a:lstStyle>
            <a:lvl1pPr defTabSz="410765">
              <a:defRPr sz="12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303" name="Shape 303"/>
          <p:cNvSpPr>
            <a:spLocks noGrp="1"/>
          </p:cNvSpPr>
          <p:nvPr>
            <p:ph type="title"/>
          </p:nvPr>
        </p:nvSpPr>
        <p:spPr>
          <a:xfrm>
            <a:off x="2193726" y="312539"/>
            <a:ext cx="7804548" cy="1518047"/>
          </a:xfrm>
          <a:prstGeom prst="rect">
            <a:avLst/>
          </a:prstGeom>
          <a:extLst>
            <a:ext uri="{C572A759-6A51-4108-AA02-DFA0A04FC94B}">
              <ma14:wrappingTextBoxFlag xmlns:ma14="http://schemas.microsoft.com/office/mac/drawingml/2011/main" xmlns="" val="1"/>
            </a:ext>
          </a:extLst>
        </p:spPr>
        <p:txBody>
          <a:bodyPr lIns="35718" tIns="35718" rIns="35718" bIns="35718" anchor="ctr">
            <a:normAutofit/>
          </a:bodyPr>
          <a:lstStyle>
            <a:lvl1pPr algn="ctr" defTabSz="410765">
              <a:defRPr sz="2400">
                <a:solidFill>
                  <a:srgbClr val="000000"/>
                </a:solidFill>
                <a:latin typeface="Museo Sans 500"/>
                <a:ea typeface="Museo Sans 500"/>
                <a:cs typeface="Museo Sans 500"/>
                <a:sym typeface="Museo Sans 500"/>
              </a:defRPr>
            </a:lvl1pPr>
          </a:lstStyle>
          <a:p>
            <a:r>
              <a:t>Title Text</a:t>
            </a:r>
          </a:p>
        </p:txBody>
      </p:sp>
      <p:sp>
        <p:nvSpPr>
          <p:cNvPr id="304" name="Shape 304"/>
          <p:cNvSpPr>
            <a:spLocks noGrp="1"/>
          </p:cNvSpPr>
          <p:nvPr>
            <p:ph type="sldNum" sz="quarter" idx="2"/>
          </p:nvPr>
        </p:nvSpPr>
        <p:spPr>
          <a:xfrm>
            <a:off x="5964732" y="6505277"/>
            <a:ext cx="253607" cy="249238"/>
          </a:xfrm>
          <a:prstGeom prst="rect">
            <a:avLst/>
          </a:prstGeom>
        </p:spPr>
        <p:txBody>
          <a:bodyPr lIns="35718" tIns="35718" rIns="35718" bIns="35718" anchor="t"/>
          <a:lstStyle>
            <a:lvl1pPr defTabSz="410765">
              <a:defRPr sz="12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083EA7-3126-9140-AE7E-FB3670653FEB}"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244340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083EA7-3126-9140-AE7E-FB3670653FEB}"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202836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7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7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79" name="Shape 7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80"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8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82" name="Shape 8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83" name="Shape 83"/>
          <p:cNvSpPr>
            <a:spLocks noGrp="1"/>
          </p:cNvSpPr>
          <p:nvPr>
            <p:ph type="title"/>
          </p:nvPr>
        </p:nvSpPr>
        <p:spPr>
          <a:xfrm>
            <a:off x="646110" y="452718"/>
            <a:ext cx="9404724" cy="1400531"/>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84" name="Shape 84"/>
          <p:cNvSpPr>
            <a:spLocks noGrp="1"/>
          </p:cNvSpPr>
          <p:nvPr>
            <p:ph type="body" sz="quarter" idx="1"/>
          </p:nvPr>
        </p:nvSpPr>
        <p:spPr>
          <a:xfrm>
            <a:off x="1103312" y="1905000"/>
            <a:ext cx="4396339" cy="576263"/>
          </a:xfrm>
          <a:prstGeom prst="rect">
            <a:avLst/>
          </a:prstGeom>
          <a:extLst>
            <a:ext uri="{C572A759-6A51-4108-AA02-DFA0A04FC94B}">
              <ma14:wrappingTextBoxFlag xmlns:ma14="http://schemas.microsoft.com/office/mac/drawingml/2011/main" xmlns="" val="1"/>
            </a:ext>
          </a:extLst>
        </p:spPr>
        <p:txBody>
          <a:bodyPr anchor="b"/>
          <a:lstStyle>
            <a:lvl1pPr marL="0" indent="0">
              <a:buClrTx/>
              <a:buSzTx/>
              <a:buFontTx/>
              <a:buNone/>
              <a:defRPr sz="2400">
                <a:solidFill>
                  <a:srgbClr val="8AD0D6"/>
                </a:solidFill>
              </a:defRPr>
            </a:lvl1pPr>
          </a:lstStyle>
          <a:p>
            <a:r>
              <a:t>Edit Master text styles</a:t>
            </a:r>
          </a:p>
        </p:txBody>
      </p:sp>
      <p:sp>
        <p:nvSpPr>
          <p:cNvPr id="85" name="Shape 85"/>
          <p:cNvSpPr>
            <a:spLocks noGrp="1"/>
          </p:cNvSpPr>
          <p:nvPr>
            <p:ph type="body" sz="quarter" idx="13"/>
          </p:nvPr>
        </p:nvSpPr>
        <p:spPr>
          <a:xfrm>
            <a:off x="5654495" y="1904999"/>
            <a:ext cx="4396340" cy="576264"/>
          </a:xfrm>
          <a:prstGeom prst="rect">
            <a:avLst/>
          </a:prstGeom>
        </p:spPr>
        <p:txBody>
          <a:bodyPr anchor="b"/>
          <a:lstStyle/>
          <a:p>
            <a:pPr marL="0" indent="0">
              <a:buClrTx/>
              <a:buSzTx/>
              <a:buFontTx/>
              <a:buNone/>
              <a:defRPr sz="2400">
                <a:solidFill>
                  <a:srgbClr val="8AD0D6"/>
                </a:solidFill>
              </a:defRPr>
            </a:pPr>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083EA7-3126-9140-AE7E-FB3670653FEB}"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2583798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083EA7-3126-9140-AE7E-FB3670653FEB}"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277195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083EA7-3126-9140-AE7E-FB3670653FEB}" type="datetimeFigureOut">
              <a:rPr lang="en-US" smtClean="0"/>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280812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083EA7-3126-9140-AE7E-FB3670653FEB}" type="datetimeFigureOut">
              <a:rPr lang="en-US" smtClean="0"/>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25003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83EA7-3126-9140-AE7E-FB3670653FEB}" type="datetimeFigureOut">
              <a:rPr lang="en-US" smtClean="0"/>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1868305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0083EA7-3126-9140-AE7E-FB3670653FEB}"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873838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0083EA7-3126-9140-AE7E-FB3670653FEB}"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3728222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083EA7-3126-9140-AE7E-FB3670653FEB}"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748667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083EA7-3126-9140-AE7E-FB3670653FEB}"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BFA4C-4188-CB4D-94FD-808E73708DB4}" type="slidenum">
              <a:rPr lang="en-US" smtClean="0"/>
              <a:t>‹#›</a:t>
            </a:fld>
            <a:endParaRPr lang="en-US"/>
          </a:p>
        </p:txBody>
      </p:sp>
    </p:spTree>
    <p:extLst>
      <p:ext uri="{BB962C8B-B14F-4D97-AF65-F5344CB8AC3E}">
        <p14:creationId xmlns:p14="http://schemas.microsoft.com/office/powerpoint/2010/main" val="407411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3"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94"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95" name="Shape 95"/>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96"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97"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98" name="Shape 98"/>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99" name="Shape 99"/>
          <p:cNvSpPr>
            <a:spLocks noGrp="1"/>
          </p:cNvSpPr>
          <p:nvPr>
            <p:ph type="title"/>
          </p:nvPr>
        </p:nvSpPr>
        <p:spPr>
          <a:xfrm>
            <a:off x="646110" y="452718"/>
            <a:ext cx="9404724" cy="1400531"/>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14"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15"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16" name="Shape 116"/>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17"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118"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19" name="Shape 119"/>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20" name="Shape 120"/>
          <p:cNvSpPr>
            <a:spLocks noGrp="1"/>
          </p:cNvSpPr>
          <p:nvPr>
            <p:ph type="title"/>
          </p:nvPr>
        </p:nvSpPr>
        <p:spPr>
          <a:xfrm>
            <a:off x="1154952" y="1447800"/>
            <a:ext cx="3401066" cy="1447800"/>
          </a:xfrm>
          <a:prstGeom prst="rect">
            <a:avLst/>
          </a:prstGeom>
          <a:extLst>
            <a:ext uri="{C572A759-6A51-4108-AA02-DFA0A04FC94B}">
              <ma14:wrappingTextBoxFlag xmlns:ma14="http://schemas.microsoft.com/office/mac/drawingml/2011/main" xmlns="" val="1"/>
            </a:ext>
          </a:extLst>
        </p:spPr>
        <p:txBody>
          <a:bodyPr anchor="b">
            <a:normAutofit/>
          </a:bodyPr>
          <a:lstStyle>
            <a:lvl1pPr>
              <a:defRPr sz="2400"/>
            </a:lvl1pPr>
          </a:lstStyle>
          <a:p>
            <a:r>
              <a:t>Click to edit Master title style</a:t>
            </a:r>
          </a:p>
        </p:txBody>
      </p:sp>
      <p:sp>
        <p:nvSpPr>
          <p:cNvPr id="121" name="Shape 121"/>
          <p:cNvSpPr>
            <a:spLocks noGrp="1"/>
          </p:cNvSpPr>
          <p:nvPr>
            <p:ph type="body" sz="half" idx="1"/>
          </p:nvPr>
        </p:nvSpPr>
        <p:spPr>
          <a:xfrm>
            <a:off x="4784616" y="1447800"/>
            <a:ext cx="5195998" cy="4572000"/>
          </a:xfrm>
          <a:prstGeom prst="rect">
            <a:avLst/>
          </a:prstGeom>
          <a:extLst>
            <a:ext uri="{C572A759-6A51-4108-AA02-DFA0A04FC94B}">
              <ma14:wrappingTextBoxFlag xmlns:ma14="http://schemas.microsoft.com/office/mac/drawingml/2011/main" xmlns="" val="1"/>
            </a:ext>
          </a:extLst>
        </p:spPr>
        <p:txBody>
          <a:bodyPr anchor="ctr"/>
          <a:lstStyle/>
          <a:p>
            <a:r>
              <a:t>Edit Master text styles</a:t>
            </a:r>
          </a:p>
          <a:p>
            <a:pPr lvl="1"/>
            <a:r>
              <a:t>Second level</a:t>
            </a:r>
          </a:p>
          <a:p>
            <a:pPr lvl="2"/>
            <a:r>
              <a:t>Third level</a:t>
            </a:r>
          </a:p>
          <a:p>
            <a:pPr lvl="3"/>
            <a:r>
              <a:t>Fourth level</a:t>
            </a:r>
          </a:p>
          <a:p>
            <a:pPr lvl="4"/>
            <a:r>
              <a:t>Fifth level</a:t>
            </a:r>
          </a:p>
        </p:txBody>
      </p:sp>
      <p:sp>
        <p:nvSpPr>
          <p:cNvPr id="122" name="Shape 122"/>
          <p:cNvSpPr>
            <a:spLocks noGrp="1"/>
          </p:cNvSpPr>
          <p:nvPr>
            <p:ph type="body" sz="quarter" idx="13"/>
          </p:nvPr>
        </p:nvSpPr>
        <p:spPr>
          <a:xfrm>
            <a:off x="1154952" y="3129279"/>
            <a:ext cx="3401064" cy="2895600"/>
          </a:xfrm>
          <a:prstGeom prst="rect">
            <a:avLst/>
          </a:prstGeom>
        </p:spPr>
        <p:txBody>
          <a:bodyPr/>
          <a:lstStyle/>
          <a:p>
            <a:pPr marL="0" indent="0">
              <a:buClrTx/>
              <a:buSzTx/>
              <a:buFontTx/>
              <a:buNone/>
              <a:defRPr sz="1400"/>
            </a:pPr>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30"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31"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32" name="Shape 132"/>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33"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134"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35" name="Shape 13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36" name="Shape 136"/>
          <p:cNvSpPr>
            <a:spLocks noGrp="1"/>
          </p:cNvSpPr>
          <p:nvPr>
            <p:ph type="title"/>
          </p:nvPr>
        </p:nvSpPr>
        <p:spPr>
          <a:xfrm>
            <a:off x="1153906" y="1854192"/>
            <a:ext cx="5092908" cy="1574809"/>
          </a:xfrm>
          <a:prstGeom prst="rect">
            <a:avLst/>
          </a:prstGeom>
          <a:extLst>
            <a:ext uri="{C572A759-6A51-4108-AA02-DFA0A04FC94B}">
              <ma14:wrappingTextBoxFlag xmlns:ma14="http://schemas.microsoft.com/office/mac/drawingml/2011/main" xmlns="" val="1"/>
            </a:ext>
          </a:extLst>
        </p:spPr>
        <p:txBody>
          <a:bodyPr anchor="b">
            <a:normAutofit/>
          </a:bodyPr>
          <a:lstStyle>
            <a:lvl1pPr>
              <a:defRPr sz="3600"/>
            </a:lvl1pPr>
          </a:lstStyle>
          <a:p>
            <a:r>
              <a:t>Click to edit Master title style</a:t>
            </a:r>
          </a:p>
        </p:txBody>
      </p:sp>
      <p:sp>
        <p:nvSpPr>
          <p:cNvPr id="137" name="Shape 137"/>
          <p:cNvSpPr>
            <a:spLocks noGrp="1"/>
          </p:cNvSpPr>
          <p:nvPr>
            <p:ph type="pic" sz="quarter" idx="13"/>
          </p:nvPr>
        </p:nvSpPr>
        <p:spPr>
          <a:xfrm>
            <a:off x="6949546" y="1143000"/>
            <a:ext cx="3200401" cy="4572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38" name="Shape 138"/>
          <p:cNvSpPr>
            <a:spLocks noGrp="1"/>
          </p:cNvSpPr>
          <p:nvPr>
            <p:ph type="body" sz="quarter" idx="1"/>
          </p:nvPr>
        </p:nvSpPr>
        <p:spPr>
          <a:xfrm>
            <a:off x="1154954" y="3657600"/>
            <a:ext cx="5084980" cy="1371600"/>
          </a:xfrm>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defRPr sz="1400"/>
            </a:lvl1pPr>
          </a:lstStyle>
          <a:p>
            <a:r>
              <a:t>Edit Master text styles</a:t>
            </a:r>
          </a:p>
        </p:txBody>
      </p:sp>
      <p:sp>
        <p:nvSpPr>
          <p:cNvPr id="139" name="Shape 1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pic>
        <p:nvPicPr>
          <p:cNvPr id="146"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47"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48" name="Shape 148"/>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49"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150"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51" name="Shape 151"/>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52" name="Shape 152"/>
          <p:cNvSpPr>
            <a:spLocks noGrp="1"/>
          </p:cNvSpPr>
          <p:nvPr>
            <p:ph type="title"/>
          </p:nvPr>
        </p:nvSpPr>
        <p:spPr>
          <a:xfrm>
            <a:off x="1154955" y="4800586"/>
            <a:ext cx="8825658" cy="566739"/>
          </a:xfrm>
          <a:prstGeom prst="rect">
            <a:avLst/>
          </a:prstGeom>
          <a:extLst>
            <a:ext uri="{C572A759-6A51-4108-AA02-DFA0A04FC94B}">
              <ma14:wrappingTextBoxFlag xmlns:ma14="http://schemas.microsoft.com/office/mac/drawingml/2011/main" xmlns="" val="1"/>
            </a:ext>
          </a:extLst>
        </p:spPr>
        <p:txBody>
          <a:bodyPr anchor="b">
            <a:normAutofit/>
          </a:bodyPr>
          <a:lstStyle>
            <a:lvl1pPr>
              <a:defRPr sz="2400"/>
            </a:lvl1pPr>
          </a:lstStyle>
          <a:p>
            <a:r>
              <a:t>Click to edit Master title style</a:t>
            </a:r>
          </a:p>
        </p:txBody>
      </p:sp>
      <p:sp>
        <p:nvSpPr>
          <p:cNvPr id="153" name="Shape 153"/>
          <p:cNvSpPr>
            <a:spLocks noGrp="1"/>
          </p:cNvSpPr>
          <p:nvPr>
            <p:ph type="pic" sz="half" idx="13"/>
          </p:nvPr>
        </p:nvSpPr>
        <p:spPr>
          <a:xfrm>
            <a:off x="1154954" y="685799"/>
            <a:ext cx="8825660" cy="3640668"/>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54" name="Shape 154"/>
          <p:cNvSpPr>
            <a:spLocks noGrp="1"/>
          </p:cNvSpPr>
          <p:nvPr>
            <p:ph type="body" sz="quarter" idx="1"/>
          </p:nvPr>
        </p:nvSpPr>
        <p:spPr>
          <a:xfrm>
            <a:off x="1154955" y="5367325"/>
            <a:ext cx="8825657" cy="493713"/>
          </a:xfrm>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defRPr sz="1200"/>
            </a:lvl1pPr>
          </a:lstStyle>
          <a:p>
            <a:r>
              <a:t>Edit Master text styles</a:t>
            </a:r>
          </a:p>
        </p:txBody>
      </p:sp>
      <p:sp>
        <p:nvSpPr>
          <p:cNvPr id="155" name="Shape 1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pic>
        <p:nvPicPr>
          <p:cNvPr id="162"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63"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64" name="Shape 16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65"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166"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67" name="Shape 16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68" name="Shape 168"/>
          <p:cNvSpPr>
            <a:spLocks noGrp="1"/>
          </p:cNvSpPr>
          <p:nvPr>
            <p:ph type="title"/>
          </p:nvPr>
        </p:nvSpPr>
        <p:spPr>
          <a:xfrm>
            <a:off x="1154954" y="1447800"/>
            <a:ext cx="8825659" cy="1981200"/>
          </a:xfrm>
          <a:prstGeom prst="rect">
            <a:avLst/>
          </a:prstGeom>
          <a:extLst>
            <a:ext uri="{C572A759-6A51-4108-AA02-DFA0A04FC94B}">
              <ma14:wrappingTextBoxFlag xmlns:ma14="http://schemas.microsoft.com/office/mac/drawingml/2011/main" xmlns="" val="1"/>
            </a:ext>
          </a:extLst>
        </p:spPr>
        <p:txBody>
          <a:bodyPr>
            <a:normAutofit/>
          </a:bodyPr>
          <a:lstStyle>
            <a:lvl1pPr>
              <a:defRPr sz="4800"/>
            </a:lvl1pPr>
          </a:lstStyle>
          <a:p>
            <a:r>
              <a:t>Click to edit Master title style</a:t>
            </a:r>
          </a:p>
        </p:txBody>
      </p:sp>
      <p:sp>
        <p:nvSpPr>
          <p:cNvPr id="169" name="Shape 169"/>
          <p:cNvSpPr>
            <a:spLocks noGrp="1"/>
          </p:cNvSpPr>
          <p:nvPr>
            <p:ph type="body" sz="half" idx="1"/>
          </p:nvPr>
        </p:nvSpPr>
        <p:spPr>
          <a:xfrm>
            <a:off x="1154954" y="3657600"/>
            <a:ext cx="8825659" cy="2362200"/>
          </a:xfrm>
          <a:prstGeom prst="rect">
            <a:avLst/>
          </a:prstGeom>
          <a:extLst>
            <a:ext uri="{C572A759-6A51-4108-AA02-DFA0A04FC94B}">
              <ma14:wrappingTextBoxFlag xmlns:ma14="http://schemas.microsoft.com/office/mac/drawingml/2011/main" xmlns="" val="1"/>
            </a:ext>
          </a:extLst>
        </p:spPr>
        <p:txBody>
          <a:bodyPr anchor="ctr"/>
          <a:lstStyle>
            <a:lvl1pPr marL="0" indent="0">
              <a:buClrTx/>
              <a:buSzTx/>
              <a:buFontTx/>
              <a:buNone/>
              <a:defRPr sz="1800"/>
            </a:lvl1pPr>
          </a:lstStyle>
          <a:p>
            <a:r>
              <a:t>Edit Master text styles</a:t>
            </a: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pic>
        <p:nvPicPr>
          <p:cNvPr id="17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7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79" name="Shape 17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80" name="image4.png"/>
          <p:cNvPicPr>
            <a:picLocks noChangeAspect="1"/>
          </p:cNvPicPr>
          <p:nvPr/>
        </p:nvPicPr>
        <p:blipFill>
          <a:blip r:embed="rId4">
            <a:extLst/>
          </a:blip>
          <a:srcRect t="28812"/>
          <a:stretch>
            <a:fillRect/>
          </a:stretch>
        </p:blipFill>
        <p:spPr>
          <a:xfrm>
            <a:off x="7999411" y="-1"/>
            <a:ext cx="1603388" cy="1141408"/>
          </a:xfrm>
          <a:prstGeom prst="rect">
            <a:avLst/>
          </a:prstGeom>
          <a:ln w="12700">
            <a:miter lim="400000"/>
          </a:ln>
        </p:spPr>
      </p:pic>
      <p:pic>
        <p:nvPicPr>
          <p:cNvPr id="18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82" name="Shape 18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83" name="Shape 183"/>
          <p:cNvSpPr>
            <a:spLocks noGrp="1"/>
          </p:cNvSpPr>
          <p:nvPr>
            <p:ph type="title"/>
          </p:nvPr>
        </p:nvSpPr>
        <p:spPr>
          <a:xfrm>
            <a:off x="1574800" y="1447800"/>
            <a:ext cx="7999316" cy="2323375"/>
          </a:xfrm>
          <a:prstGeom prst="rect">
            <a:avLst/>
          </a:prstGeom>
          <a:extLst>
            <a:ext uri="{C572A759-6A51-4108-AA02-DFA0A04FC94B}">
              <ma14:wrappingTextBoxFlag xmlns:ma14="http://schemas.microsoft.com/office/mac/drawingml/2011/main" xmlns="" val="1"/>
            </a:ext>
          </a:extLst>
        </p:spPr>
        <p:txBody>
          <a:bodyPr>
            <a:normAutofit/>
          </a:bodyPr>
          <a:lstStyle>
            <a:lvl1pPr>
              <a:defRPr sz="4800"/>
            </a:lvl1pPr>
          </a:lstStyle>
          <a:p>
            <a:r>
              <a:t>Click to edit Master title style</a:t>
            </a:r>
          </a:p>
        </p:txBody>
      </p:sp>
      <p:sp>
        <p:nvSpPr>
          <p:cNvPr id="184" name="Shape 184"/>
          <p:cNvSpPr>
            <a:spLocks noGrp="1"/>
          </p:cNvSpPr>
          <p:nvPr>
            <p:ph type="body" sz="quarter" idx="1"/>
          </p:nvPr>
        </p:nvSpPr>
        <p:spPr>
          <a:xfrm>
            <a:off x="1930400" y="3771174"/>
            <a:ext cx="7279649" cy="342175"/>
          </a:xfrm>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defRPr sz="1400" cap="small">
                <a:solidFill>
                  <a:srgbClr val="8AD0D6"/>
                </a:solidFill>
              </a:defRPr>
            </a:lvl1pPr>
          </a:lstStyle>
          <a:p>
            <a:r>
              <a:t>Edit Master text styles</a:t>
            </a:r>
          </a:p>
        </p:txBody>
      </p:sp>
      <p:sp>
        <p:nvSpPr>
          <p:cNvPr id="185" name="Shape 185"/>
          <p:cNvSpPr>
            <a:spLocks noGrp="1"/>
          </p:cNvSpPr>
          <p:nvPr>
            <p:ph type="body" sz="quarter" idx="13"/>
          </p:nvPr>
        </p:nvSpPr>
        <p:spPr>
          <a:xfrm>
            <a:off x="1154954" y="4350656"/>
            <a:ext cx="8825660" cy="1676401"/>
          </a:xfrm>
          <a:prstGeom prst="rect">
            <a:avLst/>
          </a:prstGeom>
        </p:spPr>
        <p:txBody>
          <a:bodyPr anchor="ctr"/>
          <a:lstStyle/>
          <a:p>
            <a:pPr marL="0" indent="0">
              <a:buClrTx/>
              <a:buSzTx/>
              <a:buFontTx/>
              <a:buNone/>
              <a:defRPr sz="1800"/>
            </a:pPr>
            <a:endParaRPr/>
          </a:p>
        </p:txBody>
      </p:sp>
      <p:sp>
        <p:nvSpPr>
          <p:cNvPr id="186" name="Shape 186"/>
          <p:cNvSpPr/>
          <p:nvPr/>
        </p:nvSpPr>
        <p:spPr>
          <a:xfrm>
            <a:off x="898294" y="971252"/>
            <a:ext cx="801913" cy="181875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200">
                <a:solidFill>
                  <a:srgbClr val="8AD0D6"/>
                </a:solidFill>
                <a:latin typeface="Arial"/>
                <a:ea typeface="Arial"/>
                <a:cs typeface="Arial"/>
                <a:sym typeface="Arial"/>
              </a:defRPr>
            </a:lvl1pPr>
          </a:lstStyle>
          <a:p>
            <a:r>
              <a:t>“</a:t>
            </a:r>
          </a:p>
        </p:txBody>
      </p:sp>
      <p:sp>
        <p:nvSpPr>
          <p:cNvPr id="187" name="Shape 187"/>
          <p:cNvSpPr/>
          <p:nvPr/>
        </p:nvSpPr>
        <p:spPr>
          <a:xfrm>
            <a:off x="9330490" y="2613786"/>
            <a:ext cx="801913" cy="181875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200">
                <a:solidFill>
                  <a:srgbClr val="8AD0D6"/>
                </a:solidFill>
                <a:latin typeface="Arial"/>
                <a:ea typeface="Arial"/>
                <a:cs typeface="Arial"/>
                <a:sym typeface="Arial"/>
              </a:defRPr>
            </a:lvl1pPr>
          </a:lstStyle>
          <a:p>
            <a:r>
              <a:t>”</a:t>
            </a:r>
          </a:p>
        </p:txBody>
      </p:sp>
      <p:sp>
        <p:nvSpPr>
          <p:cNvPr id="188" name="Shape 1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pic>
        <p:nvPicPr>
          <p:cNvPr id="2" name="image2.png"/>
          <p:cNvPicPr>
            <a:picLocks noChangeAspect="1"/>
          </p:cNvPicPr>
          <p:nvPr/>
        </p:nvPicPr>
        <p:blipFill>
          <a:blip r:embed="rId20">
            <a:extLst/>
          </a:blip>
          <a:srcRect l="3613"/>
          <a:stretch>
            <a:fillRect/>
          </a:stretch>
        </p:blipFill>
        <p:spPr>
          <a:xfrm>
            <a:off x="0" y="2669684"/>
            <a:ext cx="4037013" cy="4188316"/>
          </a:xfrm>
          <a:prstGeom prst="rect">
            <a:avLst/>
          </a:prstGeom>
          <a:ln w="12700">
            <a:miter lim="400000"/>
          </a:ln>
        </p:spPr>
      </p:pic>
      <p:pic>
        <p:nvPicPr>
          <p:cNvPr id="3" name="image3.png"/>
          <p:cNvPicPr>
            <a:picLocks noChangeAspect="1"/>
          </p:cNvPicPr>
          <p:nvPr/>
        </p:nvPicPr>
        <p:blipFill>
          <a:blip r:embed="rId21">
            <a:extLst/>
          </a:blip>
          <a:srcRect l="35640"/>
          <a:stretch>
            <a:fillRect/>
          </a:stretch>
        </p:blipFill>
        <p:spPr>
          <a:xfrm>
            <a:off x="-1" y="2892346"/>
            <a:ext cx="1522414" cy="2365454"/>
          </a:xfrm>
          <a:prstGeom prst="rect">
            <a:avLst/>
          </a:prstGeom>
          <a:ln w="12700">
            <a:miter lim="400000"/>
          </a:ln>
        </p:spPr>
      </p:pic>
      <p:sp>
        <p:nvSpPr>
          <p:cNvPr id="4" name="Shape 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5" name="image4.png"/>
          <p:cNvPicPr>
            <a:picLocks noChangeAspect="1"/>
          </p:cNvPicPr>
          <p:nvPr/>
        </p:nvPicPr>
        <p:blipFill>
          <a:blip r:embed="rId22">
            <a:extLst/>
          </a:blip>
          <a:srcRect t="28812"/>
          <a:stretch>
            <a:fillRect/>
          </a:stretch>
        </p:blipFill>
        <p:spPr>
          <a:xfrm>
            <a:off x="7999411" y="-1"/>
            <a:ext cx="1603388" cy="1141408"/>
          </a:xfrm>
          <a:prstGeom prst="rect">
            <a:avLst/>
          </a:prstGeom>
          <a:ln w="12700">
            <a:miter lim="400000"/>
          </a:ln>
        </p:spPr>
      </p:pic>
      <p:pic>
        <p:nvPicPr>
          <p:cNvPr id="6" name="image5.png"/>
          <p:cNvPicPr>
            <a:picLocks noChangeAspect="1"/>
          </p:cNvPicPr>
          <p:nvPr/>
        </p:nvPicPr>
        <p:blipFill>
          <a:blip r:embed="rId23">
            <a:extLst/>
          </a:blip>
          <a:srcRect b="23320"/>
          <a:stretch>
            <a:fillRect/>
          </a:stretch>
        </p:blipFill>
        <p:spPr>
          <a:xfrm>
            <a:off x="8605877" y="6096000"/>
            <a:ext cx="993735" cy="762000"/>
          </a:xfrm>
          <a:prstGeom prst="rect">
            <a:avLst/>
          </a:prstGeom>
          <a:ln w="12700">
            <a:miter lim="400000"/>
          </a:ln>
        </p:spPr>
      </p:pic>
      <p:sp>
        <p:nvSpPr>
          <p:cNvPr id="7" name="Shape 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8" name="Shape 8"/>
          <p:cNvSpPr>
            <a:spLocks noGrp="1"/>
          </p:cNvSpPr>
          <p:nvPr>
            <p:ph type="title"/>
          </p:nvPr>
        </p:nvSpPr>
        <p:spPr>
          <a:xfrm>
            <a:off x="609600" y="274637"/>
            <a:ext cx="10972800" cy="1325564"/>
          </a:xfrm>
          <a:prstGeom prst="rect">
            <a:avLst/>
          </a:prstGeom>
          <a:ln w="12700">
            <a:miter lim="400000"/>
          </a:ln>
        </p:spPr>
        <p:txBody>
          <a:bodyPr lIns="45719" rIns="45719"/>
          <a:lstStyle/>
          <a:p>
            <a:endParaRPr/>
          </a:p>
        </p:txBody>
      </p:sp>
      <p:sp>
        <p:nvSpPr>
          <p:cNvPr id="9" name="Shape 9"/>
          <p:cNvSpPr>
            <a:spLocks noGrp="1"/>
          </p:cNvSpPr>
          <p:nvPr>
            <p:ph type="body" idx="1"/>
          </p:nvPr>
        </p:nvSpPr>
        <p:spPr>
          <a:xfrm>
            <a:off x="609600" y="1600200"/>
            <a:ext cx="10972800" cy="5257800"/>
          </a:xfrm>
          <a:prstGeom prst="rect">
            <a:avLst/>
          </a:prstGeom>
          <a:ln w="12700">
            <a:miter lim="400000"/>
          </a:ln>
        </p:spPr>
        <p:txBody>
          <a:bodyPr lIns="45719" rIns="45719">
            <a:normAutofit/>
          </a:bodyPr>
          <a:lstStyle/>
          <a:p>
            <a:endParaRPr/>
          </a:p>
        </p:txBody>
      </p:sp>
      <p:sp>
        <p:nvSpPr>
          <p:cNvPr id="10" name="Shape 10"/>
          <p:cNvSpPr>
            <a:spLocks noGrp="1"/>
          </p:cNvSpPr>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ransition spd="med"/>
  <p:txStyles>
    <p:titleStyle>
      <a:lvl1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1pPr>
      <a:lvl2pPr marL="774700" marR="0" indent="-317500"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2pPr>
      <a:lvl3pPr marL="1200150" marR="0" indent="-285750"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3pPr>
      <a:lvl4pPr marL="16981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4pPr>
      <a:lvl5pPr marL="21553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5pPr>
      <a:lvl6pPr marL="26039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6pPr>
      <a:lvl7pPr marL="30697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7pPr>
      <a:lvl8pPr marL="35269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8pPr>
      <a:lvl9pPr marL="39841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Century Gothic"/>
          <a:ea typeface="Century Gothic"/>
          <a:cs typeface="Century Gothic"/>
          <a:sym typeface="Century Gothic"/>
        </a:defRPr>
      </a:lvl9pPr>
    </p:bodyStyle>
    <p:otherStyle>
      <a:lvl1pPr marL="0" marR="0" indent="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83EA7-3126-9140-AE7E-FB3670653FEB}" type="datetimeFigureOut">
              <a:rPr lang="en-US" smtClean="0"/>
              <a:t>9/12/2016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BFA4C-4188-CB4D-94FD-808E73708DB4}" type="slidenum">
              <a:rPr lang="en-US" smtClean="0"/>
              <a:t>‹#›</a:t>
            </a:fld>
            <a:endParaRPr lang="en-US"/>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2526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 Id="rId5" Type="http://schemas.openxmlformats.org/officeDocument/2006/relationships/image" Target="../media/image49.tif"/><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hyperlink" Target="https://kkipp.gpsurgery.net/"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18" Type="http://schemas.openxmlformats.org/officeDocument/2006/relationships/image" Target="../media/image37.jpeg"/><Relationship Id="rId26" Type="http://schemas.openxmlformats.org/officeDocument/2006/relationships/image" Target="../media/image44.png"/><Relationship Id="rId3" Type="http://schemas.openxmlformats.org/officeDocument/2006/relationships/image" Target="../media/image22.jpeg"/><Relationship Id="rId21" Type="http://schemas.openxmlformats.org/officeDocument/2006/relationships/image" Target="../media/image40.jpe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hyperlink" Target="http://healthunlocked.com/nras" TargetMode="External"/><Relationship Id="rId2" Type="http://schemas.openxmlformats.org/officeDocument/2006/relationships/notesSlide" Target="../notesSlides/notesSlide5.xml"/><Relationship Id="rId16" Type="http://schemas.openxmlformats.org/officeDocument/2006/relationships/image" Target="../media/image35.png"/><Relationship Id="rId20" Type="http://schemas.openxmlformats.org/officeDocument/2006/relationships/image" Target="../media/image39.jpeg"/><Relationship Id="rId1" Type="http://schemas.openxmlformats.org/officeDocument/2006/relationships/slideLayout" Target="../slideLayouts/slideLayout17.xml"/><Relationship Id="rId6" Type="http://schemas.openxmlformats.org/officeDocument/2006/relationships/image" Target="../media/image25.jpeg"/><Relationship Id="rId11" Type="http://schemas.openxmlformats.org/officeDocument/2006/relationships/image" Target="../media/image30.jpeg"/><Relationship Id="rId24" Type="http://schemas.openxmlformats.org/officeDocument/2006/relationships/image" Target="../media/image43.png"/><Relationship Id="rId5" Type="http://schemas.openxmlformats.org/officeDocument/2006/relationships/image" Target="../media/image24.jpe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jpe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 Id="rId22" Type="http://schemas.openxmlformats.org/officeDocument/2006/relationships/image" Target="../media/image41.jpeg"/><Relationship Id="rId27"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06804" y="3836194"/>
            <a:ext cx="3364706"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chemeClr val="bg1"/>
                </a:solidFill>
                <a:effectLst/>
                <a:uLnTx/>
                <a:uFillTx/>
                <a:latin typeface="12 Frutiger* 45 Light   02103" charset="0"/>
                <a:ea typeface="12 Frutiger* 45 Light   02103" charset="0"/>
                <a:cs typeface="12 Frutiger* 45 Light   02103" charset="0"/>
              </a:rPr>
              <a:t>Presentation 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12192000" cy="7696200"/>
          </a:xfrm>
          <a:prstGeom prst="rect">
            <a:avLst/>
          </a:prstGeom>
        </p:spPr>
      </p:pic>
      <p:sp>
        <p:nvSpPr>
          <p:cNvPr id="8" name="Subtitle 7"/>
          <p:cNvSpPr>
            <a:spLocks noGrp="1"/>
          </p:cNvSpPr>
          <p:nvPr>
            <p:ph type="subTitle" idx="1"/>
          </p:nvPr>
        </p:nvSpPr>
        <p:spPr>
          <a:xfrm>
            <a:off x="7949703" y="4203457"/>
            <a:ext cx="3232052" cy="1655762"/>
          </a:xfrm>
        </p:spPr>
        <p:txBody>
          <a:bodyPr>
            <a:noAutofit/>
          </a:bodyPr>
          <a:lstStyle/>
          <a:p>
            <a:pPr algn="r"/>
            <a:r>
              <a:rPr lang="en-GB" dirty="0">
                <a:solidFill>
                  <a:schemeClr val="bg1"/>
                </a:solidFill>
              </a:rPr>
              <a:t>Mike Leaf, Associate for Innovation Agency</a:t>
            </a:r>
          </a:p>
          <a:p>
            <a:pPr algn="r"/>
            <a:r>
              <a:rPr lang="en-GB" dirty="0">
                <a:solidFill>
                  <a:schemeClr val="bg1"/>
                </a:solidFill>
              </a:rPr>
              <a:t>Matt Jameson Evans, HealthUnlocked</a:t>
            </a:r>
          </a:p>
          <a:p>
            <a:endParaRPr lang="en-GB" dirty="0">
              <a:solidFill>
                <a:schemeClr val="bg1"/>
              </a:solidFill>
            </a:endParaRPr>
          </a:p>
        </p:txBody>
      </p:sp>
      <p:sp>
        <p:nvSpPr>
          <p:cNvPr id="10" name="Subtitle 2"/>
          <p:cNvSpPr>
            <a:spLocks noGrp="1"/>
          </p:cNvSpPr>
          <p:nvPr>
            <p:ph type="ctrTitle"/>
          </p:nvPr>
        </p:nvSpPr>
        <p:spPr>
          <a:xfrm>
            <a:off x="468710" y="1209178"/>
            <a:ext cx="10361850" cy="1854697"/>
          </a:xfrm>
        </p:spPr>
        <p:txBody>
          <a:bodyPr>
            <a:normAutofit/>
          </a:bodyPr>
          <a:lstStyle/>
          <a:p>
            <a:r>
              <a:rPr lang="en-GB" sz="5400" dirty="0">
                <a:solidFill>
                  <a:srgbClr val="0070C0"/>
                </a:solidFill>
              </a:rPr>
              <a:t>Digital Technologies and Health Coaching</a:t>
            </a:r>
          </a:p>
        </p:txBody>
      </p:sp>
    </p:spTree>
    <p:extLst>
      <p:ext uri="{BB962C8B-B14F-4D97-AF65-F5344CB8AC3E}">
        <p14:creationId xmlns:p14="http://schemas.microsoft.com/office/powerpoint/2010/main" val="82283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5" name="Group 435"/>
          <p:cNvGrpSpPr/>
          <p:nvPr/>
        </p:nvGrpSpPr>
        <p:grpSpPr>
          <a:xfrm>
            <a:off x="3982154" y="1933120"/>
            <a:ext cx="1823304" cy="3043215"/>
            <a:chOff x="0" y="0"/>
            <a:chExt cx="1823303" cy="3043213"/>
          </a:xfrm>
        </p:grpSpPr>
        <p:sp>
          <p:nvSpPr>
            <p:cNvPr id="431" name="Shape 431"/>
            <p:cNvSpPr/>
            <p:nvPr/>
          </p:nvSpPr>
          <p:spPr>
            <a:xfrm>
              <a:off x="187263" y="0"/>
              <a:ext cx="1448777" cy="1448777"/>
            </a:xfrm>
            <a:prstGeom prst="ellipse">
              <a:avLst/>
            </a:prstGeom>
            <a:solidFill>
              <a:srgbClr val="D8457D"/>
            </a:solidFill>
            <a:ln w="3175" cap="flat">
              <a:noFill/>
              <a:miter lim="400000"/>
            </a:ln>
            <a:effectLst/>
          </p:spPr>
          <p:txBody>
            <a:bodyPr wrap="square" lIns="35718" tIns="35718" rIns="35718" bIns="35718" numCol="1" anchor="ctr">
              <a:noAutofit/>
            </a:bodyPr>
            <a:lstStyle/>
            <a:p>
              <a:pPr algn="ctr" defTabSz="410765">
                <a:defRPr sz="1600">
                  <a:solidFill>
                    <a:srgbClr val="48B17A"/>
                  </a:solidFill>
                  <a:latin typeface="Helvetica Light"/>
                  <a:ea typeface="Helvetica Light"/>
                  <a:cs typeface="Helvetica Light"/>
                  <a:sym typeface="Helvetica Light"/>
                </a:defRPr>
              </a:pPr>
              <a:endParaRPr/>
            </a:p>
          </p:txBody>
        </p:sp>
        <p:sp>
          <p:nvSpPr>
            <p:cNvPr id="432" name="Shape 432"/>
            <p:cNvSpPr/>
            <p:nvPr/>
          </p:nvSpPr>
          <p:spPr>
            <a:xfrm>
              <a:off x="262954" y="1562715"/>
              <a:ext cx="1297242" cy="7953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8" tIns="35718" rIns="35718" bIns="35718" numCol="1" anchor="ctr">
              <a:spAutoFit/>
            </a:bodyPr>
            <a:lstStyle>
              <a:lvl1pPr defTabSz="321468">
                <a:spcBef>
                  <a:spcPts val="800"/>
                </a:spcBef>
                <a:defRPr sz="4800">
                  <a:solidFill>
                    <a:srgbClr val="D8457D"/>
                  </a:solidFill>
                  <a:latin typeface="Museo Sans 700"/>
                  <a:ea typeface="Museo Sans 700"/>
                  <a:cs typeface="Museo Sans 700"/>
                  <a:sym typeface="Museo Sans 700"/>
                </a:defRPr>
              </a:lvl1pPr>
            </a:lstStyle>
            <a:p>
              <a:r>
                <a:t>50%</a:t>
              </a:r>
            </a:p>
          </p:txBody>
        </p:sp>
        <p:sp>
          <p:nvSpPr>
            <p:cNvPr id="433" name="Shape 433"/>
            <p:cNvSpPr/>
            <p:nvPr/>
          </p:nvSpPr>
          <p:spPr>
            <a:xfrm>
              <a:off x="0" y="2324075"/>
              <a:ext cx="1823304" cy="719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spAutoFit/>
            </a:bodyPr>
            <a:lstStyle>
              <a:lvl1pPr algn="ctr" defTabSz="321468">
                <a:spcBef>
                  <a:spcPts val="800"/>
                </a:spcBef>
                <a:defRPr sz="1400">
                  <a:latin typeface="Museo Sans 300"/>
                  <a:ea typeface="Museo Sans 300"/>
                  <a:cs typeface="Museo Sans 300"/>
                  <a:sym typeface="Museo Sans 300"/>
                </a:defRPr>
              </a:lvl1pPr>
            </a:lstStyle>
            <a:p>
              <a:r>
                <a:t>felt more confident managing their condition daily</a:t>
              </a:r>
            </a:p>
          </p:txBody>
        </p:sp>
        <p:pic>
          <p:nvPicPr>
            <p:cNvPr id="434" name="pasted-image.pdf"/>
            <p:cNvPicPr>
              <a:picLocks noChangeAspect="1"/>
            </p:cNvPicPr>
            <p:nvPr/>
          </p:nvPicPr>
          <p:blipFill>
            <a:blip r:embed="rId2">
              <a:extLst/>
            </a:blip>
            <a:stretch>
              <a:fillRect/>
            </a:stretch>
          </p:blipFill>
          <p:spPr>
            <a:xfrm>
              <a:off x="498333" y="432676"/>
              <a:ext cx="826637" cy="583425"/>
            </a:xfrm>
            <a:prstGeom prst="rect">
              <a:avLst/>
            </a:prstGeom>
            <a:ln w="12700" cap="flat">
              <a:noFill/>
              <a:miter lim="400000"/>
            </a:ln>
            <a:effectLst/>
          </p:spPr>
        </p:pic>
      </p:grpSp>
      <p:grpSp>
        <p:nvGrpSpPr>
          <p:cNvPr id="440" name="Group 440"/>
          <p:cNvGrpSpPr/>
          <p:nvPr/>
        </p:nvGrpSpPr>
        <p:grpSpPr>
          <a:xfrm>
            <a:off x="8811793" y="1959909"/>
            <a:ext cx="1823304" cy="2793747"/>
            <a:chOff x="0" y="0"/>
            <a:chExt cx="1823303" cy="2793746"/>
          </a:xfrm>
        </p:grpSpPr>
        <p:sp>
          <p:nvSpPr>
            <p:cNvPr id="436" name="Shape 436"/>
            <p:cNvSpPr/>
            <p:nvPr/>
          </p:nvSpPr>
          <p:spPr>
            <a:xfrm>
              <a:off x="187263" y="0"/>
              <a:ext cx="1448777" cy="1448777"/>
            </a:xfrm>
            <a:prstGeom prst="ellipse">
              <a:avLst/>
            </a:prstGeom>
            <a:solidFill>
              <a:srgbClr val="F48337"/>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600">
                  <a:solidFill>
                    <a:srgbClr val="48B17A"/>
                  </a:solidFill>
                  <a:latin typeface="Helvetica Light"/>
                  <a:ea typeface="Helvetica Light"/>
                  <a:cs typeface="Helvetica Light"/>
                  <a:sym typeface="Helvetica Light"/>
                </a:defRPr>
              </a:lvl1pPr>
            </a:lstStyle>
            <a:p>
              <a:r>
                <a:t>i</a:t>
              </a:r>
            </a:p>
          </p:txBody>
        </p:sp>
        <p:sp>
          <p:nvSpPr>
            <p:cNvPr id="437" name="Shape 437"/>
            <p:cNvSpPr/>
            <p:nvPr/>
          </p:nvSpPr>
          <p:spPr>
            <a:xfrm>
              <a:off x="284519" y="1535926"/>
              <a:ext cx="1251522" cy="7953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8" tIns="35718" rIns="35718" bIns="35718" numCol="1" anchor="ctr">
              <a:spAutoFit/>
            </a:bodyPr>
            <a:lstStyle>
              <a:lvl1pPr defTabSz="321468">
                <a:spcBef>
                  <a:spcPts val="800"/>
                </a:spcBef>
                <a:defRPr sz="4800">
                  <a:solidFill>
                    <a:srgbClr val="F48337"/>
                  </a:solidFill>
                  <a:latin typeface="Museo Sans 700"/>
                  <a:ea typeface="Museo Sans 700"/>
                  <a:cs typeface="Museo Sans 700"/>
                  <a:sym typeface="Museo Sans 700"/>
                </a:defRPr>
              </a:lvl1pPr>
            </a:lstStyle>
            <a:p>
              <a:r>
                <a:t>18%</a:t>
              </a:r>
            </a:p>
          </p:txBody>
        </p:sp>
        <p:sp>
          <p:nvSpPr>
            <p:cNvPr id="438" name="Shape 438"/>
            <p:cNvSpPr/>
            <p:nvPr/>
          </p:nvSpPr>
          <p:spPr>
            <a:xfrm>
              <a:off x="0" y="2290508"/>
              <a:ext cx="1823304" cy="503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spAutoFit/>
            </a:bodyPr>
            <a:lstStyle>
              <a:lvl1pPr algn="ctr" defTabSz="321468">
                <a:spcBef>
                  <a:spcPts val="800"/>
                </a:spcBef>
                <a:defRPr sz="1400">
                  <a:latin typeface="Museo Sans 300"/>
                  <a:ea typeface="Museo Sans 300"/>
                  <a:cs typeface="Museo Sans 300"/>
                  <a:sym typeface="Museo Sans 300"/>
                </a:defRPr>
              </a:lvl1pPr>
            </a:lstStyle>
            <a:p>
              <a:r>
                <a:t>report that they use clinical services less </a:t>
              </a:r>
            </a:p>
          </p:txBody>
        </p:sp>
        <p:pic>
          <p:nvPicPr>
            <p:cNvPr id="439" name="pasted-image.pdf"/>
            <p:cNvPicPr>
              <a:picLocks noChangeAspect="1"/>
            </p:cNvPicPr>
            <p:nvPr/>
          </p:nvPicPr>
          <p:blipFill>
            <a:blip r:embed="rId3">
              <a:extLst/>
            </a:blip>
            <a:stretch>
              <a:fillRect/>
            </a:stretch>
          </p:blipFill>
          <p:spPr>
            <a:xfrm>
              <a:off x="507263" y="314979"/>
              <a:ext cx="826637" cy="688116"/>
            </a:xfrm>
            <a:prstGeom prst="rect">
              <a:avLst/>
            </a:prstGeom>
            <a:ln w="12700" cap="flat">
              <a:noFill/>
              <a:miter lim="400000"/>
            </a:ln>
            <a:effectLst/>
          </p:spPr>
        </p:pic>
      </p:grpSp>
      <p:grpSp>
        <p:nvGrpSpPr>
          <p:cNvPr id="445" name="Group 445"/>
          <p:cNvGrpSpPr/>
          <p:nvPr/>
        </p:nvGrpSpPr>
        <p:grpSpPr>
          <a:xfrm>
            <a:off x="6356429" y="1933120"/>
            <a:ext cx="1904393" cy="3043215"/>
            <a:chOff x="0" y="0"/>
            <a:chExt cx="1904392" cy="3043213"/>
          </a:xfrm>
        </p:grpSpPr>
        <p:sp>
          <p:nvSpPr>
            <p:cNvPr id="441" name="Shape 441"/>
            <p:cNvSpPr/>
            <p:nvPr/>
          </p:nvSpPr>
          <p:spPr>
            <a:xfrm>
              <a:off x="227807" y="0"/>
              <a:ext cx="1448778" cy="1448777"/>
            </a:xfrm>
            <a:prstGeom prst="ellipse">
              <a:avLst/>
            </a:prstGeom>
            <a:solidFill>
              <a:srgbClr val="155FAD"/>
            </a:solidFill>
            <a:ln w="3175" cap="flat">
              <a:noFill/>
              <a:miter lim="400000"/>
            </a:ln>
            <a:effectLst/>
          </p:spPr>
          <p:txBody>
            <a:bodyPr wrap="square" lIns="35718" tIns="35718" rIns="35718" bIns="35718" numCol="1" anchor="ctr">
              <a:noAutofit/>
            </a:bodyPr>
            <a:lstStyle/>
            <a:p>
              <a:pPr algn="ctr" defTabSz="410765">
                <a:defRPr sz="1600">
                  <a:solidFill>
                    <a:srgbClr val="48B17A"/>
                  </a:solidFill>
                  <a:latin typeface="Helvetica Light"/>
                  <a:ea typeface="Helvetica Light"/>
                  <a:cs typeface="Helvetica Light"/>
                  <a:sym typeface="Helvetica Light"/>
                </a:defRPr>
              </a:pPr>
              <a:endParaRPr/>
            </a:p>
          </p:txBody>
        </p:sp>
        <p:sp>
          <p:nvSpPr>
            <p:cNvPr id="442" name="Shape 442"/>
            <p:cNvSpPr/>
            <p:nvPr/>
          </p:nvSpPr>
          <p:spPr>
            <a:xfrm>
              <a:off x="0" y="2324075"/>
              <a:ext cx="1904393" cy="719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spAutoFit/>
            </a:bodyPr>
            <a:lstStyle>
              <a:lvl1pPr algn="ctr" defTabSz="321468">
                <a:spcBef>
                  <a:spcPts val="800"/>
                </a:spcBef>
                <a:defRPr sz="1400">
                  <a:latin typeface="Museo Sans 300"/>
                  <a:ea typeface="Museo Sans 300"/>
                  <a:cs typeface="Museo Sans 300"/>
                  <a:sym typeface="Museo Sans 300"/>
                </a:defRPr>
              </a:lvl1pPr>
            </a:lstStyle>
            <a:p>
              <a:r>
                <a:t>have better knowledge about treatment options</a:t>
              </a:r>
            </a:p>
          </p:txBody>
        </p:sp>
        <p:sp>
          <p:nvSpPr>
            <p:cNvPr id="443" name="Shape 443"/>
            <p:cNvSpPr/>
            <p:nvPr/>
          </p:nvSpPr>
          <p:spPr>
            <a:xfrm>
              <a:off x="315687" y="1562715"/>
              <a:ext cx="1307606" cy="7953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8" tIns="35718" rIns="35718" bIns="35718" numCol="1" anchor="ctr">
              <a:spAutoFit/>
            </a:bodyPr>
            <a:lstStyle>
              <a:lvl1pPr defTabSz="321468">
                <a:spcBef>
                  <a:spcPts val="800"/>
                </a:spcBef>
                <a:defRPr sz="4800">
                  <a:solidFill>
                    <a:srgbClr val="2173A0"/>
                  </a:solidFill>
                  <a:latin typeface="Museo Sans 700"/>
                  <a:ea typeface="Museo Sans 700"/>
                  <a:cs typeface="Museo Sans 700"/>
                  <a:sym typeface="Museo Sans 700"/>
                </a:defRPr>
              </a:lvl1pPr>
            </a:lstStyle>
            <a:p>
              <a:r>
                <a:t>89%</a:t>
              </a:r>
            </a:p>
          </p:txBody>
        </p:sp>
        <p:pic>
          <p:nvPicPr>
            <p:cNvPr id="444" name="pasted-image.pdf"/>
            <p:cNvPicPr>
              <a:picLocks noChangeAspect="1"/>
            </p:cNvPicPr>
            <p:nvPr/>
          </p:nvPicPr>
          <p:blipFill>
            <a:blip r:embed="rId4">
              <a:extLst/>
            </a:blip>
            <a:stretch>
              <a:fillRect/>
            </a:stretch>
          </p:blipFill>
          <p:spPr>
            <a:xfrm>
              <a:off x="560275" y="439455"/>
              <a:ext cx="803398" cy="623444"/>
            </a:xfrm>
            <a:prstGeom prst="rect">
              <a:avLst/>
            </a:prstGeom>
            <a:ln w="12700" cap="flat">
              <a:noFill/>
              <a:miter lim="400000"/>
            </a:ln>
            <a:effectLst/>
          </p:spPr>
        </p:pic>
      </p:grpSp>
      <p:sp>
        <p:nvSpPr>
          <p:cNvPr id="446" name="Shape 446"/>
          <p:cNvSpPr/>
          <p:nvPr/>
        </p:nvSpPr>
        <p:spPr>
          <a:xfrm>
            <a:off x="9365905" y="5949705"/>
            <a:ext cx="2695833" cy="28733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321468">
              <a:spcBef>
                <a:spcPts val="800"/>
              </a:spcBef>
              <a:defRPr sz="1400">
                <a:latin typeface="Museo Sans 300"/>
                <a:ea typeface="Museo Sans 300"/>
                <a:cs typeface="Museo Sans 300"/>
                <a:sym typeface="Museo Sans 300"/>
              </a:defRPr>
            </a:lvl1pPr>
          </a:lstStyle>
          <a:p>
            <a:r>
              <a:t>*User Survey Feb 2016 n=4096</a:t>
            </a:r>
          </a:p>
        </p:txBody>
      </p:sp>
      <p:grpSp>
        <p:nvGrpSpPr>
          <p:cNvPr id="449" name="Group 449"/>
          <p:cNvGrpSpPr/>
          <p:nvPr/>
        </p:nvGrpSpPr>
        <p:grpSpPr>
          <a:xfrm>
            <a:off x="1576918" y="3542351"/>
            <a:ext cx="1823304" cy="1480071"/>
            <a:chOff x="20863" y="1850413"/>
            <a:chExt cx="1823303" cy="1480069"/>
          </a:xfrm>
        </p:grpSpPr>
        <p:sp>
          <p:nvSpPr>
            <p:cNvPr id="447" name="Shape 447"/>
            <p:cNvSpPr/>
            <p:nvPr/>
          </p:nvSpPr>
          <p:spPr>
            <a:xfrm>
              <a:off x="265065" y="1850413"/>
              <a:ext cx="1307606" cy="7953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8" tIns="35718" rIns="35718" bIns="35718" numCol="1" anchor="ctr">
              <a:spAutoFit/>
            </a:bodyPr>
            <a:lstStyle>
              <a:lvl1pPr defTabSz="321468">
                <a:spcBef>
                  <a:spcPts val="800"/>
                </a:spcBef>
                <a:defRPr sz="4800">
                  <a:solidFill>
                    <a:srgbClr val="DABE1B"/>
                  </a:solidFill>
                  <a:latin typeface="Museo Sans 700"/>
                  <a:ea typeface="Museo Sans 700"/>
                  <a:cs typeface="Museo Sans 700"/>
                  <a:sym typeface="Museo Sans 700"/>
                </a:defRPr>
              </a:lvl1pPr>
            </a:lstStyle>
            <a:p>
              <a:r>
                <a:t>68%</a:t>
              </a:r>
            </a:p>
          </p:txBody>
        </p:sp>
        <p:sp>
          <p:nvSpPr>
            <p:cNvPr id="448" name="Shape 448"/>
            <p:cNvSpPr/>
            <p:nvPr/>
          </p:nvSpPr>
          <p:spPr>
            <a:xfrm>
              <a:off x="20863" y="2611346"/>
              <a:ext cx="1823304" cy="7191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spAutoFit/>
            </a:bodyPr>
            <a:lstStyle>
              <a:lvl1pPr algn="ctr" defTabSz="321468">
                <a:spcBef>
                  <a:spcPts val="800"/>
                </a:spcBef>
                <a:defRPr sz="1400">
                  <a:latin typeface="Museo Sans 300"/>
                  <a:ea typeface="Museo Sans 300"/>
                  <a:cs typeface="Museo Sans 300"/>
                  <a:sym typeface="Museo Sans 300"/>
                </a:defRPr>
              </a:lvl1pPr>
            </a:lstStyle>
            <a:p>
              <a:r>
                <a:t>had never known anyone else with the same condition</a:t>
              </a:r>
            </a:p>
          </p:txBody>
        </p:sp>
      </p:grpSp>
      <p:sp>
        <p:nvSpPr>
          <p:cNvPr id="450" name="Shape 450"/>
          <p:cNvSpPr/>
          <p:nvPr/>
        </p:nvSpPr>
        <p:spPr>
          <a:xfrm>
            <a:off x="1753750" y="1927497"/>
            <a:ext cx="1448777" cy="1448777"/>
          </a:xfrm>
          <a:prstGeom prst="ellipse">
            <a:avLst/>
          </a:prstGeom>
          <a:solidFill>
            <a:srgbClr val="DABE1B"/>
          </a:solidFill>
          <a:ln w="3175">
            <a:miter lim="400000"/>
          </a:ln>
        </p:spPr>
        <p:txBody>
          <a:bodyPr lIns="35718" tIns="35718" rIns="35718" bIns="35718" anchor="ctr"/>
          <a:lstStyle/>
          <a:p>
            <a:pPr algn="ctr" defTabSz="410765">
              <a:defRPr sz="1600">
                <a:solidFill>
                  <a:srgbClr val="48B17A"/>
                </a:solidFill>
                <a:latin typeface="Helvetica Light"/>
                <a:ea typeface="Helvetica Light"/>
                <a:cs typeface="Helvetica Light"/>
                <a:sym typeface="Helvetica Light"/>
              </a:defRPr>
            </a:pPr>
            <a:endParaRPr/>
          </a:p>
        </p:txBody>
      </p:sp>
      <p:pic>
        <p:nvPicPr>
          <p:cNvPr id="451" name="pasted-image.tiff"/>
          <p:cNvPicPr>
            <a:picLocks noChangeAspect="1"/>
          </p:cNvPicPr>
          <p:nvPr/>
        </p:nvPicPr>
        <p:blipFill>
          <a:blip r:embed="rId5">
            <a:extLst/>
          </a:blip>
          <a:stretch>
            <a:fillRect/>
          </a:stretch>
        </p:blipFill>
        <p:spPr>
          <a:xfrm>
            <a:off x="1970927" y="2134242"/>
            <a:ext cx="1035353" cy="1035353"/>
          </a:xfrm>
          <a:prstGeom prst="rect">
            <a:avLst/>
          </a:prstGeom>
          <a:ln w="12700">
            <a:miter lim="400000"/>
          </a:ln>
        </p:spPr>
      </p:pic>
      <p:sp>
        <p:nvSpPr>
          <p:cNvPr id="452" name="Shape 452"/>
          <p:cNvSpPr/>
          <p:nvPr/>
        </p:nvSpPr>
        <p:spPr>
          <a:xfrm>
            <a:off x="4714571" y="102009"/>
            <a:ext cx="2762858" cy="5921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3000">
                <a:solidFill>
                  <a:srgbClr val="054109"/>
                </a:solidFill>
                <a:latin typeface="Open Sans Semibold"/>
                <a:ea typeface="Open Sans Semibold"/>
                <a:cs typeface="Open Sans Semibold"/>
                <a:sym typeface="Open Sans Semibold"/>
              </a:defRPr>
            </a:lvl1pPr>
          </a:lstStyle>
          <a:p>
            <a:r>
              <a:t>Does it work?*</a:t>
            </a:r>
          </a:p>
        </p:txBody>
      </p:sp>
      <p:grpSp>
        <p:nvGrpSpPr>
          <p:cNvPr id="456" name="Group 456"/>
          <p:cNvGrpSpPr/>
          <p:nvPr/>
        </p:nvGrpSpPr>
        <p:grpSpPr>
          <a:xfrm>
            <a:off x="-1528324" y="6377390"/>
            <a:ext cx="15816462" cy="488911"/>
            <a:chOff x="0" y="0"/>
            <a:chExt cx="15816460" cy="488909"/>
          </a:xfrm>
        </p:grpSpPr>
        <p:sp>
          <p:nvSpPr>
            <p:cNvPr id="453" name="Shape 453"/>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454" name="Shape 454"/>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455" name="Shape 455"/>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2" name="Group 462"/>
          <p:cNvGrpSpPr/>
          <p:nvPr/>
        </p:nvGrpSpPr>
        <p:grpSpPr>
          <a:xfrm>
            <a:off x="410450" y="1394963"/>
            <a:ext cx="5093183" cy="3418425"/>
            <a:chOff x="-1952315" y="0"/>
            <a:chExt cx="5093182" cy="3418423"/>
          </a:xfrm>
        </p:grpSpPr>
        <p:grpSp>
          <p:nvGrpSpPr>
            <p:cNvPr id="460" name="Group 460"/>
            <p:cNvGrpSpPr/>
            <p:nvPr/>
          </p:nvGrpSpPr>
          <p:grpSpPr>
            <a:xfrm>
              <a:off x="-1952316" y="775235"/>
              <a:ext cx="4596513" cy="2643189"/>
              <a:chOff x="-1952315" y="1008"/>
              <a:chExt cx="4596511" cy="2643187"/>
            </a:xfrm>
          </p:grpSpPr>
          <p:graphicFrame>
            <p:nvGraphicFramePr>
              <p:cNvPr id="458" name="Chart 458"/>
              <p:cNvGraphicFramePr/>
              <p:nvPr/>
            </p:nvGraphicFramePr>
            <p:xfrm>
              <a:off x="-1952316" y="1008"/>
              <a:ext cx="4596513" cy="2643189"/>
            </p:xfrm>
            <a:graphic>
              <a:graphicData uri="http://schemas.openxmlformats.org/drawingml/2006/chart">
                <c:chart xmlns:c="http://schemas.openxmlformats.org/drawingml/2006/chart" xmlns:r="http://schemas.openxmlformats.org/officeDocument/2006/relationships" r:id="rId3"/>
              </a:graphicData>
            </a:graphic>
          </p:graphicFrame>
          <p:sp>
            <p:nvSpPr>
              <p:cNvPr id="459" name="Shape 459"/>
              <p:cNvSpPr/>
              <p:nvPr/>
            </p:nvSpPr>
            <p:spPr>
              <a:xfrm>
                <a:off x="371650" y="371650"/>
                <a:ext cx="1901905" cy="1901904"/>
              </a:xfrm>
              <a:prstGeom prst="ellipse">
                <a:avLst/>
              </a:prstGeom>
              <a:solidFill>
                <a:srgbClr val="F2F3F5"/>
              </a:solidFill>
              <a:ln w="3175" cap="flat">
                <a:noFill/>
                <a:miter lim="400000"/>
              </a:ln>
              <a:effectLst/>
              <a:extLst>
                <a:ext uri="{C572A759-6A51-4108-AA02-DFA0A04FC94B}">
                  <ma14:wrappingTextBoxFlag xmlns:ma14="http://schemas.microsoft.com/office/mac/drawingml/2011/main" xmlns="" val="1"/>
                </a:ext>
              </a:extLst>
            </p:spPr>
            <p:txBody>
              <a:bodyPr wrap="square" lIns="26789" tIns="26789" rIns="26789" bIns="26789" numCol="1" anchor="ctr">
                <a:noAutofit/>
              </a:bodyPr>
              <a:lstStyle/>
              <a:p>
                <a:pPr algn="ctr" defTabSz="321468">
                  <a:lnSpc>
                    <a:spcPct val="60000"/>
                  </a:lnSpc>
                  <a:defRPr sz="1600">
                    <a:solidFill>
                      <a:srgbClr val="55B772"/>
                    </a:solidFill>
                    <a:latin typeface="Museo Sans 700"/>
                    <a:ea typeface="Museo Sans 700"/>
                    <a:cs typeface="Museo Sans 700"/>
                    <a:sym typeface="Museo Sans 700"/>
                  </a:defRPr>
                </a:pPr>
                <a:r>
                  <a:t>43 %</a:t>
                </a:r>
              </a:p>
              <a:p>
                <a:pPr defTabSz="321468">
                  <a:lnSpc>
                    <a:spcPct val="10000"/>
                  </a:lnSpc>
                  <a:defRPr sz="1100">
                    <a:solidFill>
                      <a:srgbClr val="55B772"/>
                    </a:solidFill>
                    <a:latin typeface="Avenir Next Condensed Demi Bold"/>
                    <a:ea typeface="Avenir Next Condensed Demi Bold"/>
                    <a:cs typeface="Avenir Next Condensed Demi Bold"/>
                    <a:sym typeface="Avenir Next Condensed Demi Bold"/>
                  </a:defRPr>
                </a:pPr>
                <a:endParaRPr/>
              </a:p>
              <a:p>
                <a:pPr algn="ctr" defTabSz="321468">
                  <a:lnSpc>
                    <a:spcPct val="10000"/>
                  </a:lnSpc>
                  <a:defRPr sz="1100">
                    <a:solidFill>
                      <a:srgbClr val="55B772"/>
                    </a:solidFill>
                    <a:latin typeface="Avenir Next Condensed Demi Bold"/>
                    <a:ea typeface="Avenir Next Condensed Demi Bold"/>
                    <a:cs typeface="Avenir Next Condensed Demi Bold"/>
                    <a:sym typeface="Avenir Next Condensed Demi Bold"/>
                  </a:defRPr>
                </a:pPr>
                <a:r>
                  <a:t>Low Activation</a:t>
                </a:r>
              </a:p>
            </p:txBody>
          </p:sp>
        </p:grpSp>
        <p:sp>
          <p:nvSpPr>
            <p:cNvPr id="461" name="Shape 461"/>
            <p:cNvSpPr/>
            <p:nvPr/>
          </p:nvSpPr>
          <p:spPr>
            <a:xfrm>
              <a:off x="-484336" y="0"/>
              <a:ext cx="3625204" cy="6430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b">
              <a:noAutofit/>
            </a:bodyPr>
            <a:lstStyle>
              <a:lvl1pPr algn="ctr" defTabSz="321468">
                <a:lnSpc>
                  <a:spcPct val="10000"/>
                </a:lnSpc>
                <a:spcBef>
                  <a:spcPts val="300"/>
                </a:spcBef>
                <a:defRPr>
                  <a:solidFill>
                    <a:srgbClr val="1F2930"/>
                  </a:solidFill>
                  <a:latin typeface="+mj-lt"/>
                  <a:ea typeface="+mj-ea"/>
                  <a:cs typeface="+mj-cs"/>
                  <a:sym typeface="Helvetica"/>
                </a:defRPr>
              </a:lvl1pPr>
            </a:lstStyle>
            <a:p>
              <a:r>
                <a:t>HealthUnlocked*</a:t>
              </a:r>
            </a:p>
          </p:txBody>
        </p:sp>
      </p:grpSp>
      <p:grpSp>
        <p:nvGrpSpPr>
          <p:cNvPr id="467" name="Group 467"/>
          <p:cNvGrpSpPr/>
          <p:nvPr/>
        </p:nvGrpSpPr>
        <p:grpSpPr>
          <a:xfrm>
            <a:off x="5980550" y="1373061"/>
            <a:ext cx="3670575" cy="3462229"/>
            <a:chOff x="0" y="0"/>
            <a:chExt cx="3670574" cy="3462227"/>
          </a:xfrm>
        </p:grpSpPr>
        <p:grpSp>
          <p:nvGrpSpPr>
            <p:cNvPr id="465" name="Group 465"/>
            <p:cNvGrpSpPr/>
            <p:nvPr/>
          </p:nvGrpSpPr>
          <p:grpSpPr>
            <a:xfrm>
              <a:off x="490397" y="783916"/>
              <a:ext cx="2678312" cy="2678312"/>
              <a:chOff x="0" y="0"/>
              <a:chExt cx="2678310" cy="2678310"/>
            </a:xfrm>
          </p:grpSpPr>
          <p:graphicFrame>
            <p:nvGraphicFramePr>
              <p:cNvPr id="463" name="Chart 463"/>
              <p:cNvGraphicFramePr/>
              <p:nvPr/>
            </p:nvGraphicFramePr>
            <p:xfrm>
              <a:off x="0" y="0"/>
              <a:ext cx="2678311" cy="2678311"/>
            </p:xfrm>
            <a:graphic>
              <a:graphicData uri="http://schemas.openxmlformats.org/drawingml/2006/chart">
                <c:chart xmlns:c="http://schemas.openxmlformats.org/drawingml/2006/chart" xmlns:r="http://schemas.openxmlformats.org/officeDocument/2006/relationships" r:id="rId4"/>
              </a:graphicData>
            </a:graphic>
          </p:graphicFrame>
          <p:sp>
            <p:nvSpPr>
              <p:cNvPr id="464" name="Shape 464"/>
              <p:cNvSpPr/>
              <p:nvPr/>
            </p:nvSpPr>
            <p:spPr>
              <a:xfrm>
                <a:off x="376302" y="376301"/>
                <a:ext cx="1925707" cy="1925708"/>
              </a:xfrm>
              <a:prstGeom prst="ellipse">
                <a:avLst/>
              </a:prstGeom>
              <a:solidFill>
                <a:srgbClr val="F2F3F5"/>
              </a:solidFill>
              <a:ln w="3175" cap="flat">
                <a:noFill/>
                <a:miter lim="400000"/>
              </a:ln>
              <a:effectLst/>
              <a:extLst>
                <a:ext uri="{C572A759-6A51-4108-AA02-DFA0A04FC94B}">
                  <ma14:wrappingTextBoxFlag xmlns:ma14="http://schemas.microsoft.com/office/mac/drawingml/2011/main" xmlns="" val="1"/>
                </a:ext>
              </a:extLst>
            </p:spPr>
            <p:txBody>
              <a:bodyPr wrap="square" lIns="26789" tIns="26789" rIns="26789" bIns="26789" numCol="1" anchor="ctr">
                <a:noAutofit/>
              </a:bodyPr>
              <a:lstStyle/>
              <a:p>
                <a:pPr algn="ctr" defTabSz="321468">
                  <a:lnSpc>
                    <a:spcPct val="60000"/>
                  </a:lnSpc>
                  <a:defRPr sz="1600">
                    <a:solidFill>
                      <a:srgbClr val="55B773"/>
                    </a:solidFill>
                    <a:latin typeface="Museo Sans 700"/>
                    <a:ea typeface="Museo Sans 700"/>
                    <a:cs typeface="Museo Sans 700"/>
                    <a:sym typeface="Museo Sans 700"/>
                  </a:defRPr>
                </a:pPr>
                <a:r>
                  <a:t>45 %</a:t>
                </a:r>
              </a:p>
              <a:p>
                <a:pPr defTabSz="321468">
                  <a:lnSpc>
                    <a:spcPct val="10000"/>
                  </a:lnSpc>
                  <a:defRPr sz="1100">
                    <a:solidFill>
                      <a:srgbClr val="6B6E74"/>
                    </a:solidFill>
                    <a:latin typeface="Avenir Next Condensed"/>
                    <a:ea typeface="Avenir Next Condensed"/>
                    <a:cs typeface="Avenir Next Condensed"/>
                    <a:sym typeface="Avenir Next Condensed"/>
                  </a:defRPr>
                </a:pPr>
                <a:endParaRPr/>
              </a:p>
              <a:p>
                <a:pPr algn="ctr" defTabSz="321468">
                  <a:lnSpc>
                    <a:spcPct val="10000"/>
                  </a:lnSpc>
                  <a:defRPr sz="1100">
                    <a:solidFill>
                      <a:srgbClr val="55B772"/>
                    </a:solidFill>
                    <a:latin typeface="Avenir Next Condensed Demi Bold"/>
                    <a:ea typeface="Avenir Next Condensed Demi Bold"/>
                    <a:cs typeface="Avenir Next Condensed Demi Bold"/>
                    <a:sym typeface="Avenir Next Condensed Demi Bold"/>
                  </a:defRPr>
                </a:pPr>
                <a:r>
                  <a:t>Low Activation</a:t>
                </a:r>
              </a:p>
            </p:txBody>
          </p:sp>
        </p:grpSp>
        <p:sp>
          <p:nvSpPr>
            <p:cNvPr id="466" name="Shape 466"/>
            <p:cNvSpPr/>
            <p:nvPr/>
          </p:nvSpPr>
          <p:spPr>
            <a:xfrm>
              <a:off x="0" y="0"/>
              <a:ext cx="3670575" cy="651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b">
              <a:noAutofit/>
            </a:bodyPr>
            <a:lstStyle>
              <a:lvl1pPr algn="ctr" defTabSz="321468">
                <a:lnSpc>
                  <a:spcPct val="10000"/>
                </a:lnSpc>
                <a:spcBef>
                  <a:spcPts val="300"/>
                </a:spcBef>
                <a:defRPr>
                  <a:solidFill>
                    <a:srgbClr val="1F2930"/>
                  </a:solidFill>
                  <a:latin typeface="+mj-lt"/>
                  <a:ea typeface="+mj-ea"/>
                  <a:cs typeface="+mj-cs"/>
                  <a:sym typeface="Helvetica"/>
                </a:defRPr>
              </a:lvl1pPr>
            </a:lstStyle>
            <a:p>
              <a:r>
                <a:t>UK Population**</a:t>
              </a:r>
            </a:p>
          </p:txBody>
        </p:sp>
      </p:grpSp>
      <p:sp>
        <p:nvSpPr>
          <p:cNvPr id="468" name="Shape 468"/>
          <p:cNvSpPr/>
          <p:nvPr/>
        </p:nvSpPr>
        <p:spPr>
          <a:xfrm>
            <a:off x="4322630" y="5184196"/>
            <a:ext cx="3732660" cy="4397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2400">
                <a:latin typeface="+mj-lt"/>
                <a:ea typeface="+mj-ea"/>
                <a:cs typeface="+mj-cs"/>
                <a:sym typeface="Helvetica"/>
              </a:defRPr>
            </a:lvl1pPr>
          </a:lstStyle>
          <a:p>
            <a:r>
              <a:t>‘Snapshot’ activation levels</a:t>
            </a:r>
          </a:p>
        </p:txBody>
      </p:sp>
      <p:sp>
        <p:nvSpPr>
          <p:cNvPr id="469" name="Shape 469"/>
          <p:cNvSpPr/>
          <p:nvPr/>
        </p:nvSpPr>
        <p:spPr>
          <a:xfrm>
            <a:off x="2236397" y="6000662"/>
            <a:ext cx="2909268" cy="2492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200">
                <a:latin typeface="+mj-lt"/>
                <a:ea typeface="+mj-ea"/>
                <a:cs typeface="+mj-cs"/>
                <a:sym typeface="Helvetica"/>
              </a:defRPr>
            </a:lvl1pPr>
          </a:lstStyle>
          <a:p>
            <a:r>
              <a:t>*HealthUnlocked- Feasibility study; n=100</a:t>
            </a:r>
          </a:p>
        </p:txBody>
      </p:sp>
      <p:sp>
        <p:nvSpPr>
          <p:cNvPr id="470" name="Shape 470"/>
          <p:cNvSpPr/>
          <p:nvPr/>
        </p:nvSpPr>
        <p:spPr>
          <a:xfrm>
            <a:off x="6170480" y="6000662"/>
            <a:ext cx="3290715" cy="2492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200">
                <a:latin typeface="+mj-lt"/>
                <a:ea typeface="+mj-ea"/>
                <a:cs typeface="+mj-cs"/>
                <a:sym typeface="Helvetica"/>
              </a:defRPr>
            </a:lvl1pPr>
          </a:lstStyle>
          <a:p>
            <a:r>
              <a:t>**Picker Institute Europe Study (2005); n=2,879</a:t>
            </a:r>
          </a:p>
        </p:txBody>
      </p:sp>
      <p:grpSp>
        <p:nvGrpSpPr>
          <p:cNvPr id="474" name="Group 474"/>
          <p:cNvGrpSpPr/>
          <p:nvPr/>
        </p:nvGrpSpPr>
        <p:grpSpPr>
          <a:xfrm>
            <a:off x="-1528324" y="6377390"/>
            <a:ext cx="15816462" cy="488911"/>
            <a:chOff x="0" y="0"/>
            <a:chExt cx="15816460" cy="488909"/>
          </a:xfrm>
        </p:grpSpPr>
        <p:sp>
          <p:nvSpPr>
            <p:cNvPr id="471" name="Shape 471"/>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472" name="Shape 472"/>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473" name="Shape 473"/>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sp>
        <p:nvSpPr>
          <p:cNvPr id="475" name="Shape 475"/>
          <p:cNvSpPr/>
          <p:nvPr/>
        </p:nvSpPr>
        <p:spPr>
          <a:xfrm>
            <a:off x="4714571" y="102009"/>
            <a:ext cx="2762858" cy="5921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3000">
                <a:solidFill>
                  <a:srgbClr val="054109"/>
                </a:solidFill>
                <a:latin typeface="Open Sans Semibold"/>
                <a:ea typeface="Open Sans Semibold"/>
                <a:cs typeface="Open Sans Semibold"/>
                <a:sym typeface="Open Sans Semibold"/>
              </a:defRPr>
            </a:lvl1pPr>
          </a:lstStyle>
          <a:p>
            <a:r>
              <a:t>Does it work?*</a:t>
            </a: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 name="HU Icons Circle.png"/>
          <p:cNvPicPr>
            <a:picLocks noChangeAspect="1"/>
          </p:cNvPicPr>
          <p:nvPr/>
        </p:nvPicPr>
        <p:blipFill>
          <a:blip r:embed="rId2">
            <a:extLst/>
          </a:blip>
          <a:stretch>
            <a:fillRect/>
          </a:stretch>
        </p:blipFill>
        <p:spPr>
          <a:xfrm>
            <a:off x="5104220" y="2454056"/>
            <a:ext cx="1717715" cy="1717716"/>
          </a:xfrm>
          <a:prstGeom prst="rect">
            <a:avLst/>
          </a:prstGeom>
          <a:ln w="12700">
            <a:miter lim="400000"/>
          </a:ln>
        </p:spPr>
      </p:pic>
      <p:pic>
        <p:nvPicPr>
          <p:cNvPr id="480" name="pasted-image.png"/>
          <p:cNvPicPr>
            <a:picLocks noChangeAspect="1"/>
          </p:cNvPicPr>
          <p:nvPr/>
        </p:nvPicPr>
        <p:blipFill>
          <a:blip r:embed="rId3">
            <a:extLst/>
          </a:blip>
          <a:stretch>
            <a:fillRect/>
          </a:stretch>
        </p:blipFill>
        <p:spPr>
          <a:xfrm>
            <a:off x="1700069" y="2728145"/>
            <a:ext cx="1242698" cy="1122311"/>
          </a:xfrm>
          <a:prstGeom prst="rect">
            <a:avLst/>
          </a:prstGeom>
          <a:ln w="12700">
            <a:miter lim="400000"/>
          </a:ln>
        </p:spPr>
      </p:pic>
      <p:grpSp>
        <p:nvGrpSpPr>
          <p:cNvPr id="489" name="Group 489"/>
          <p:cNvGrpSpPr/>
          <p:nvPr/>
        </p:nvGrpSpPr>
        <p:grpSpPr>
          <a:xfrm>
            <a:off x="1177116" y="5136654"/>
            <a:ext cx="9837768" cy="832827"/>
            <a:chOff x="0" y="0"/>
            <a:chExt cx="9837766" cy="832826"/>
          </a:xfrm>
        </p:grpSpPr>
        <p:sp>
          <p:nvSpPr>
            <p:cNvPr id="481" name="Shape 481"/>
            <p:cNvSpPr/>
            <p:nvPr/>
          </p:nvSpPr>
          <p:spPr>
            <a:xfrm>
              <a:off x="0" y="5585"/>
              <a:ext cx="1213287" cy="827242"/>
            </a:xfrm>
            <a:prstGeom prst="rightArrow">
              <a:avLst>
                <a:gd name="adj1" fmla="val 100000"/>
                <a:gd name="adj2" fmla="val 83479"/>
              </a:avLst>
            </a:prstGeom>
            <a:solidFill>
              <a:srgbClr val="155FAD"/>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300">
                  <a:solidFill>
                    <a:srgbClr val="FFFFFF"/>
                  </a:solidFill>
                  <a:latin typeface="Museo Sans 500"/>
                  <a:ea typeface="Museo Sans 500"/>
                  <a:cs typeface="Museo Sans 500"/>
                  <a:sym typeface="Museo Sans 500"/>
                </a:defRPr>
              </a:lvl1pPr>
            </a:lstStyle>
            <a:p>
              <a:r>
                <a:t>Awareness</a:t>
              </a:r>
            </a:p>
          </p:txBody>
        </p:sp>
        <p:sp>
          <p:nvSpPr>
            <p:cNvPr id="482" name="Shape 482"/>
            <p:cNvSpPr/>
            <p:nvPr/>
          </p:nvSpPr>
          <p:spPr>
            <a:xfrm>
              <a:off x="1232068" y="0"/>
              <a:ext cx="1213288" cy="827241"/>
            </a:xfrm>
            <a:prstGeom prst="rightArrow">
              <a:avLst>
                <a:gd name="adj1" fmla="val 100000"/>
                <a:gd name="adj2" fmla="val 83479"/>
              </a:avLst>
            </a:prstGeom>
            <a:solidFill>
              <a:srgbClr val="155FAD"/>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300">
                  <a:solidFill>
                    <a:srgbClr val="FFFFFF"/>
                  </a:solidFill>
                  <a:latin typeface="Museo Sans 500"/>
                  <a:ea typeface="Museo Sans 500"/>
                  <a:cs typeface="Museo Sans 500"/>
                  <a:sym typeface="Museo Sans 500"/>
                </a:defRPr>
              </a:lvl1pPr>
            </a:lstStyle>
            <a:p>
              <a:r>
                <a:t>At-Risk</a:t>
              </a:r>
            </a:p>
          </p:txBody>
        </p:sp>
        <p:sp>
          <p:nvSpPr>
            <p:cNvPr id="483" name="Shape 483"/>
            <p:cNvSpPr/>
            <p:nvPr/>
          </p:nvSpPr>
          <p:spPr>
            <a:xfrm>
              <a:off x="3746509" y="5585"/>
              <a:ext cx="1213287" cy="827242"/>
            </a:xfrm>
            <a:prstGeom prst="rightArrow">
              <a:avLst>
                <a:gd name="adj1" fmla="val 100000"/>
                <a:gd name="adj2" fmla="val 83479"/>
              </a:avLst>
            </a:prstGeom>
            <a:solidFill>
              <a:srgbClr val="155FAD"/>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300">
                  <a:solidFill>
                    <a:srgbClr val="FFFFFF"/>
                  </a:solidFill>
                  <a:latin typeface="Museo Sans 500"/>
                  <a:ea typeface="Museo Sans 500"/>
                  <a:cs typeface="Museo Sans 500"/>
                  <a:sym typeface="Museo Sans 500"/>
                </a:defRPr>
              </a:lvl1pPr>
            </a:lstStyle>
            <a:p>
              <a:r>
                <a:t>Diagnosis</a:t>
              </a:r>
            </a:p>
          </p:txBody>
        </p:sp>
        <p:sp>
          <p:nvSpPr>
            <p:cNvPr id="484" name="Shape 484"/>
            <p:cNvSpPr/>
            <p:nvPr/>
          </p:nvSpPr>
          <p:spPr>
            <a:xfrm>
              <a:off x="2464136" y="0"/>
              <a:ext cx="1213288" cy="827241"/>
            </a:xfrm>
            <a:prstGeom prst="rightArrow">
              <a:avLst>
                <a:gd name="adj1" fmla="val 100000"/>
                <a:gd name="adj2" fmla="val 83479"/>
              </a:avLst>
            </a:prstGeom>
            <a:solidFill>
              <a:srgbClr val="155FAD"/>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300">
                  <a:solidFill>
                    <a:srgbClr val="FFFFFF"/>
                  </a:solidFill>
                  <a:latin typeface="Museo Sans 500"/>
                  <a:ea typeface="Museo Sans 500"/>
                  <a:cs typeface="Museo Sans 500"/>
                  <a:sym typeface="Museo Sans 500"/>
                </a:defRPr>
              </a:lvl1pPr>
            </a:lstStyle>
            <a:p>
              <a:r>
                <a:t>Care Seeking</a:t>
              </a:r>
            </a:p>
          </p:txBody>
        </p:sp>
        <p:sp>
          <p:nvSpPr>
            <p:cNvPr id="485" name="Shape 485"/>
            <p:cNvSpPr/>
            <p:nvPr/>
          </p:nvSpPr>
          <p:spPr>
            <a:xfrm>
              <a:off x="4928273" y="0"/>
              <a:ext cx="1213288" cy="827241"/>
            </a:xfrm>
            <a:prstGeom prst="rightArrow">
              <a:avLst>
                <a:gd name="adj1" fmla="val 100000"/>
                <a:gd name="adj2" fmla="val 83479"/>
              </a:avLst>
            </a:prstGeom>
            <a:solidFill>
              <a:srgbClr val="155FAD"/>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300">
                  <a:solidFill>
                    <a:srgbClr val="FFFFFF"/>
                  </a:solidFill>
                  <a:latin typeface="Museo Sans 500"/>
                  <a:ea typeface="Museo Sans 500"/>
                  <a:cs typeface="Museo Sans 500"/>
                  <a:sym typeface="Museo Sans 500"/>
                </a:defRPr>
              </a:lvl1pPr>
            </a:lstStyle>
            <a:p>
              <a:r>
                <a:t>Treatment Initiation</a:t>
              </a:r>
            </a:p>
          </p:txBody>
        </p:sp>
        <p:sp>
          <p:nvSpPr>
            <p:cNvPr id="486" name="Shape 486"/>
            <p:cNvSpPr/>
            <p:nvPr/>
          </p:nvSpPr>
          <p:spPr>
            <a:xfrm>
              <a:off x="6160342" y="5585"/>
              <a:ext cx="1213287" cy="827242"/>
            </a:xfrm>
            <a:prstGeom prst="rightArrow">
              <a:avLst>
                <a:gd name="adj1" fmla="val 100000"/>
                <a:gd name="adj2" fmla="val 83479"/>
              </a:avLst>
            </a:prstGeom>
            <a:solidFill>
              <a:srgbClr val="155FAD"/>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300">
                  <a:solidFill>
                    <a:srgbClr val="FFFFFF"/>
                  </a:solidFill>
                  <a:latin typeface="Museo Sans 500"/>
                  <a:ea typeface="Museo Sans 500"/>
                  <a:cs typeface="Museo Sans 500"/>
                  <a:sym typeface="Museo Sans 500"/>
                </a:defRPr>
              </a:lvl1pPr>
            </a:lstStyle>
            <a:p>
              <a:r>
                <a:t>Treatment Switch</a:t>
              </a:r>
            </a:p>
          </p:txBody>
        </p:sp>
        <p:sp>
          <p:nvSpPr>
            <p:cNvPr id="487" name="Shape 487"/>
            <p:cNvSpPr/>
            <p:nvPr/>
          </p:nvSpPr>
          <p:spPr>
            <a:xfrm>
              <a:off x="7392411" y="0"/>
              <a:ext cx="1213287" cy="827241"/>
            </a:xfrm>
            <a:prstGeom prst="rightArrow">
              <a:avLst>
                <a:gd name="adj1" fmla="val 100000"/>
                <a:gd name="adj2" fmla="val 83479"/>
              </a:avLst>
            </a:prstGeom>
            <a:solidFill>
              <a:srgbClr val="155FAD"/>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300">
                  <a:solidFill>
                    <a:srgbClr val="FFFFFF"/>
                  </a:solidFill>
                  <a:latin typeface="Museo Sans 500"/>
                  <a:ea typeface="Museo Sans 500"/>
                  <a:cs typeface="Museo Sans 500"/>
                  <a:sym typeface="Museo Sans 500"/>
                </a:defRPr>
              </a:lvl1pPr>
            </a:lstStyle>
            <a:p>
              <a:r>
                <a:t>Stability</a:t>
              </a:r>
            </a:p>
          </p:txBody>
        </p:sp>
        <p:sp>
          <p:nvSpPr>
            <p:cNvPr id="488" name="Shape 488"/>
            <p:cNvSpPr/>
            <p:nvPr/>
          </p:nvSpPr>
          <p:spPr>
            <a:xfrm>
              <a:off x="8624479" y="0"/>
              <a:ext cx="1213288" cy="827241"/>
            </a:xfrm>
            <a:prstGeom prst="rightArrow">
              <a:avLst>
                <a:gd name="adj1" fmla="val 100000"/>
                <a:gd name="adj2" fmla="val 83479"/>
              </a:avLst>
            </a:prstGeom>
            <a:solidFill>
              <a:srgbClr val="155FAD"/>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300">
                  <a:solidFill>
                    <a:srgbClr val="FFFFFF"/>
                  </a:solidFill>
                  <a:latin typeface="Museo Sans 500"/>
                  <a:ea typeface="Museo Sans 500"/>
                  <a:cs typeface="Museo Sans 500"/>
                  <a:sym typeface="Museo Sans 500"/>
                </a:defRPr>
              </a:lvl1pPr>
            </a:lstStyle>
            <a:p>
              <a:r>
                <a:t>Decline</a:t>
              </a:r>
            </a:p>
          </p:txBody>
        </p:sp>
      </p:grpSp>
      <p:sp>
        <p:nvSpPr>
          <p:cNvPr id="490" name="Shape 490"/>
          <p:cNvSpPr/>
          <p:nvPr/>
        </p:nvSpPr>
        <p:spPr>
          <a:xfrm>
            <a:off x="6198337" y="1921506"/>
            <a:ext cx="2060774" cy="350839"/>
          </a:xfrm>
          <a:prstGeom prst="rect">
            <a:avLst/>
          </a:prstGeom>
          <a:blipFill>
            <a:blip r:embed="rId4"/>
          </a:blip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Rheumatoid Arthritis</a:t>
            </a:r>
          </a:p>
        </p:txBody>
      </p:sp>
      <p:sp>
        <p:nvSpPr>
          <p:cNvPr id="491" name="Shape 491"/>
          <p:cNvSpPr/>
          <p:nvPr/>
        </p:nvSpPr>
        <p:spPr>
          <a:xfrm>
            <a:off x="6977799" y="3198061"/>
            <a:ext cx="1216225" cy="350838"/>
          </a:xfrm>
          <a:prstGeom prst="rect">
            <a:avLst/>
          </a:prstGeom>
          <a:solidFill>
            <a:srgbClr val="F48337"/>
          </a:solid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Weight Loss</a:t>
            </a:r>
          </a:p>
        </p:txBody>
      </p:sp>
      <p:sp>
        <p:nvSpPr>
          <p:cNvPr id="492" name="Shape 492"/>
          <p:cNvSpPr/>
          <p:nvPr/>
        </p:nvSpPr>
        <p:spPr>
          <a:xfrm>
            <a:off x="7608354" y="2361265"/>
            <a:ext cx="848619" cy="350839"/>
          </a:xfrm>
          <a:prstGeom prst="rect">
            <a:avLst/>
          </a:prstGeom>
          <a:solidFill>
            <a:srgbClr val="F7B836"/>
          </a:solid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Torquay</a:t>
            </a:r>
          </a:p>
        </p:txBody>
      </p:sp>
      <p:sp>
        <p:nvSpPr>
          <p:cNvPr id="493" name="Shape 493"/>
          <p:cNvSpPr/>
          <p:nvPr/>
        </p:nvSpPr>
        <p:spPr>
          <a:xfrm>
            <a:off x="7014823" y="2777750"/>
            <a:ext cx="961629" cy="350839"/>
          </a:xfrm>
          <a:prstGeom prst="rect">
            <a:avLst/>
          </a:prstGeom>
          <a:solidFill>
            <a:srgbClr val="51A7F9"/>
          </a:solid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Plaquenil</a:t>
            </a:r>
          </a:p>
        </p:txBody>
      </p:sp>
      <p:sp>
        <p:nvSpPr>
          <p:cNvPr id="494" name="Shape 494"/>
          <p:cNvSpPr/>
          <p:nvPr/>
        </p:nvSpPr>
        <p:spPr>
          <a:xfrm>
            <a:off x="8269314" y="3198061"/>
            <a:ext cx="1895966" cy="350838"/>
          </a:xfrm>
          <a:prstGeom prst="rect">
            <a:avLst/>
          </a:prstGeom>
          <a:solidFill>
            <a:srgbClr val="F48337"/>
          </a:solid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Clinical Trials</a:t>
            </a:r>
          </a:p>
        </p:txBody>
      </p:sp>
      <p:sp>
        <p:nvSpPr>
          <p:cNvPr id="495" name="Shape 495"/>
          <p:cNvSpPr/>
          <p:nvPr/>
        </p:nvSpPr>
        <p:spPr>
          <a:xfrm>
            <a:off x="6831654" y="2361265"/>
            <a:ext cx="691456" cy="350839"/>
          </a:xfrm>
          <a:prstGeom prst="rect">
            <a:avLst/>
          </a:prstGeom>
          <a:solidFill>
            <a:srgbClr val="F7B836"/>
          </a:solid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Devon</a:t>
            </a:r>
          </a:p>
        </p:txBody>
      </p:sp>
      <p:sp>
        <p:nvSpPr>
          <p:cNvPr id="496" name="Shape 496"/>
          <p:cNvSpPr/>
          <p:nvPr/>
        </p:nvSpPr>
        <p:spPr>
          <a:xfrm>
            <a:off x="8328404" y="1929342"/>
            <a:ext cx="2190850" cy="350838"/>
          </a:xfrm>
          <a:prstGeom prst="rect">
            <a:avLst/>
          </a:prstGeom>
          <a:blipFill>
            <a:blip r:embed="rId4"/>
          </a:blip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Macular Degeneration</a:t>
            </a:r>
          </a:p>
        </p:txBody>
      </p:sp>
      <p:sp>
        <p:nvSpPr>
          <p:cNvPr id="497" name="Shape 497"/>
          <p:cNvSpPr/>
          <p:nvPr/>
        </p:nvSpPr>
        <p:spPr>
          <a:xfrm>
            <a:off x="8081968" y="2766137"/>
            <a:ext cx="793751" cy="350839"/>
          </a:xfrm>
          <a:prstGeom prst="rect">
            <a:avLst/>
          </a:prstGeom>
          <a:solidFill>
            <a:srgbClr val="51A7F9"/>
          </a:solid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NSAIDS</a:t>
            </a:r>
          </a:p>
        </p:txBody>
      </p:sp>
      <p:sp>
        <p:nvSpPr>
          <p:cNvPr id="510" name="Shape 510"/>
          <p:cNvSpPr/>
          <p:nvPr/>
        </p:nvSpPr>
        <p:spPr>
          <a:xfrm>
            <a:off x="2829112" y="2608525"/>
            <a:ext cx="2108686" cy="445244"/>
          </a:xfrm>
          <a:custGeom>
            <a:avLst/>
            <a:gdLst/>
            <a:ahLst/>
            <a:cxnLst>
              <a:cxn ang="0">
                <a:pos x="wd2" y="hd2"/>
              </a:cxn>
              <a:cxn ang="5400000">
                <a:pos x="wd2" y="hd2"/>
              </a:cxn>
              <a:cxn ang="10800000">
                <a:pos x="wd2" y="hd2"/>
              </a:cxn>
              <a:cxn ang="16200000">
                <a:pos x="wd2" y="hd2"/>
              </a:cxn>
            </a:cxnLst>
            <a:rect l="0" t="0" r="r" b="b"/>
            <a:pathLst>
              <a:path w="21600" h="16295" extrusionOk="0">
                <a:moveTo>
                  <a:pt x="0" y="16295"/>
                </a:moveTo>
                <a:cubicBezTo>
                  <a:pt x="6896" y="-3774"/>
                  <a:pt x="14096" y="-5305"/>
                  <a:pt x="21600" y="11701"/>
                </a:cubicBezTo>
              </a:path>
            </a:pathLst>
          </a:custGeom>
          <a:ln w="12700">
            <a:solidFill>
              <a:srgbClr val="000000"/>
            </a:solidFill>
            <a:miter lim="400000"/>
            <a:tailEnd type="triangle"/>
          </a:ln>
        </p:spPr>
        <p:txBody>
          <a:bodyPr/>
          <a:lstStyle/>
          <a:p>
            <a:endParaRPr/>
          </a:p>
        </p:txBody>
      </p:sp>
      <p:sp>
        <p:nvSpPr>
          <p:cNvPr id="499" name="Shape 499"/>
          <p:cNvSpPr/>
          <p:nvPr/>
        </p:nvSpPr>
        <p:spPr>
          <a:xfrm>
            <a:off x="8165551" y="5026429"/>
            <a:ext cx="626586" cy="514048"/>
          </a:xfrm>
          <a:prstGeom prst="star5">
            <a:avLst>
              <a:gd name="adj" fmla="val 19100"/>
              <a:gd name="hf" fmla="val 105146"/>
              <a:gd name="vf" fmla="val 110557"/>
            </a:avLst>
          </a:prstGeom>
          <a:solidFill>
            <a:srgbClr val="F5D328"/>
          </a:solidFill>
          <a:ln w="12700">
            <a:solidFill>
              <a:srgbClr val="861001"/>
            </a:solidFill>
            <a:miter lim="400000"/>
          </a:ln>
          <a:effectLst>
            <a:outerShdw blurRad="25400" dist="12700" dir="5400000" rotWithShape="0">
              <a:srgbClr val="000000">
                <a:alpha val="50000"/>
              </a:srgbClr>
            </a:outerShdw>
          </a:effectLst>
        </p:spPr>
        <p:txBody>
          <a:bodyPr lIns="35718" tIns="35718" rIns="35718" bIns="35718" anchor="ctr"/>
          <a:lstStyle/>
          <a:p>
            <a:pPr algn="ctr" defTabSz="410765">
              <a:defRPr sz="1600">
                <a:solidFill>
                  <a:srgbClr val="FFFFFF"/>
                </a:solidFill>
                <a:latin typeface="Helvetica Light"/>
                <a:ea typeface="Helvetica Light"/>
                <a:cs typeface="Helvetica Light"/>
                <a:sym typeface="Helvetica Light"/>
              </a:defRPr>
            </a:pPr>
            <a:endParaRPr/>
          </a:p>
        </p:txBody>
      </p:sp>
      <p:sp>
        <p:nvSpPr>
          <p:cNvPr id="500" name="Shape 500"/>
          <p:cNvSpPr/>
          <p:nvPr/>
        </p:nvSpPr>
        <p:spPr>
          <a:xfrm>
            <a:off x="8983389" y="2766137"/>
            <a:ext cx="497286" cy="350839"/>
          </a:xfrm>
          <a:prstGeom prst="rect">
            <a:avLst/>
          </a:prstGeom>
          <a:solidFill>
            <a:srgbClr val="51A7F9"/>
          </a:solid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MTX</a:t>
            </a:r>
          </a:p>
        </p:txBody>
      </p:sp>
      <p:grpSp>
        <p:nvGrpSpPr>
          <p:cNvPr id="503" name="Group 503"/>
          <p:cNvGrpSpPr/>
          <p:nvPr/>
        </p:nvGrpSpPr>
        <p:grpSpPr>
          <a:xfrm>
            <a:off x="5618724" y="2968561"/>
            <a:ext cx="688707" cy="688706"/>
            <a:chOff x="0" y="0"/>
            <a:chExt cx="688705" cy="688705"/>
          </a:xfrm>
        </p:grpSpPr>
        <p:sp>
          <p:nvSpPr>
            <p:cNvPr id="501" name="Shape 501"/>
            <p:cNvSpPr/>
            <p:nvPr/>
          </p:nvSpPr>
          <p:spPr>
            <a:xfrm>
              <a:off x="0" y="7110"/>
              <a:ext cx="688706" cy="674485"/>
            </a:xfrm>
            <a:prstGeom prst="ellipse">
              <a:avLst/>
            </a:prstGeom>
            <a:solidFill>
              <a:srgbClr val="FFFFFF"/>
            </a:solidFill>
            <a:ln w="3175" cap="flat">
              <a:noFill/>
              <a:miter lim="400000"/>
            </a:ln>
            <a:effectLst>
              <a:outerShdw blurRad="25400" dist="12700" dir="5400000" rotWithShape="0">
                <a:srgbClr val="000000">
                  <a:alpha val="50000"/>
                </a:srgbClr>
              </a:outerShdw>
            </a:effectLst>
          </p:spPr>
          <p:txBody>
            <a:bodyPr wrap="square" lIns="35718" tIns="35718" rIns="35718" bIns="35718" numCol="1" anchor="ctr">
              <a:noAutofit/>
            </a:bodyPr>
            <a:lstStyle/>
            <a:p>
              <a:pPr algn="ctr" defTabSz="410765">
                <a:defRPr sz="1600">
                  <a:solidFill>
                    <a:srgbClr val="FFFFFF"/>
                  </a:solidFill>
                  <a:latin typeface="Helvetica Light"/>
                  <a:ea typeface="Helvetica Light"/>
                  <a:cs typeface="Helvetica Light"/>
                  <a:sym typeface="Helvetica Light"/>
                </a:defRPr>
              </a:pPr>
              <a:endParaRPr/>
            </a:p>
          </p:txBody>
        </p:sp>
        <p:pic>
          <p:nvPicPr>
            <p:cNvPr id="502" name="pasted-image.png"/>
            <p:cNvPicPr>
              <a:picLocks noChangeAspect="1"/>
            </p:cNvPicPr>
            <p:nvPr/>
          </p:nvPicPr>
          <p:blipFill>
            <a:blip r:embed="rId5">
              <a:extLst/>
            </a:blip>
            <a:stretch>
              <a:fillRect/>
            </a:stretch>
          </p:blipFill>
          <p:spPr>
            <a:xfrm>
              <a:off x="0" y="0"/>
              <a:ext cx="688706" cy="688706"/>
            </a:xfrm>
            <a:prstGeom prst="rect">
              <a:avLst/>
            </a:prstGeom>
            <a:ln w="12700" cap="flat">
              <a:noFill/>
              <a:miter lim="400000"/>
            </a:ln>
            <a:effectLst/>
          </p:spPr>
        </p:pic>
      </p:grpSp>
      <p:sp>
        <p:nvSpPr>
          <p:cNvPr id="504" name="Shape 504"/>
          <p:cNvSpPr/>
          <p:nvPr/>
        </p:nvSpPr>
        <p:spPr>
          <a:xfrm>
            <a:off x="7077694" y="3593827"/>
            <a:ext cx="2980894" cy="350838"/>
          </a:xfrm>
          <a:prstGeom prst="rect">
            <a:avLst/>
          </a:prstGeom>
          <a:solidFill>
            <a:srgbClr val="F48337"/>
          </a:solidFill>
          <a:ln w="3175">
            <a:miter lim="400000"/>
          </a:ln>
          <a:effectLst>
            <a:outerShdw blurRad="254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410765">
              <a:defRPr sz="1600">
                <a:solidFill>
                  <a:srgbClr val="FFFFFF"/>
                </a:solidFill>
                <a:latin typeface="Open Sans"/>
                <a:ea typeface="Open Sans"/>
                <a:cs typeface="Open Sans"/>
                <a:sym typeface="Open Sans"/>
              </a:defRPr>
            </a:lvl1pPr>
          </a:lstStyle>
          <a:p>
            <a:r>
              <a:t>Patient Activation Measure</a:t>
            </a:r>
          </a:p>
        </p:txBody>
      </p:sp>
      <p:grpSp>
        <p:nvGrpSpPr>
          <p:cNvPr id="508" name="Group 508"/>
          <p:cNvGrpSpPr/>
          <p:nvPr/>
        </p:nvGrpSpPr>
        <p:grpSpPr>
          <a:xfrm>
            <a:off x="-1528324" y="6377390"/>
            <a:ext cx="15816462" cy="488911"/>
            <a:chOff x="0" y="0"/>
            <a:chExt cx="15816460" cy="488909"/>
          </a:xfrm>
        </p:grpSpPr>
        <p:sp>
          <p:nvSpPr>
            <p:cNvPr id="505" name="Shape 505"/>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506" name="Shape 506"/>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507" name="Shape 507"/>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sp>
        <p:nvSpPr>
          <p:cNvPr id="509" name="Shape 509"/>
          <p:cNvSpPr/>
          <p:nvPr/>
        </p:nvSpPr>
        <p:spPr>
          <a:xfrm>
            <a:off x="4656993" y="102009"/>
            <a:ext cx="2878014" cy="5921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3000">
                <a:solidFill>
                  <a:srgbClr val="054109"/>
                </a:solidFill>
                <a:latin typeface="Open Sans Semibold"/>
                <a:ea typeface="Open Sans Semibold"/>
                <a:cs typeface="Open Sans Semibold"/>
                <a:sym typeface="Open Sans Semibold"/>
              </a:defRPr>
            </a:lvl1pPr>
          </a:lstStyle>
          <a:p>
            <a:r>
              <a:t>Profiling Needs</a:t>
            </a: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9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9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49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49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50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49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4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49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9" nodeType="afterEffect">
                                  <p:stCondLst>
                                    <p:cond delay="0"/>
                                  </p:stCondLst>
                                  <p:iterate>
                                    <p:tmAbs val="0"/>
                                  </p:iterate>
                                  <p:childTnLst>
                                    <p:set>
                                      <p:cBhvr>
                                        <p:cTn id="33" fill="hold"/>
                                        <p:tgtEl>
                                          <p:spTgt spid="494"/>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0" nodeType="afterEffect">
                                  <p:stCondLst>
                                    <p:cond delay="0"/>
                                  </p:stCondLst>
                                  <p:iterate>
                                    <p:tmAbs val="0"/>
                                  </p:iterate>
                                  <p:childTnLst>
                                    <p:set>
                                      <p:cBhvr>
                                        <p:cTn id="36" fill="hold"/>
                                        <p:tgtEl>
                                          <p:spTgt spid="5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1" nodeType="clickEffect">
                                  <p:stCondLst>
                                    <p:cond delay="0"/>
                                  </p:stCondLst>
                                  <p:iterate>
                                    <p:tmAbs val="0"/>
                                  </p:iterate>
                                  <p:childTnLst>
                                    <p:set>
                                      <p:cBhvr>
                                        <p:cTn id="40" fill="hold"/>
                                        <p:tgtEl>
                                          <p:spTgt spid="4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2" nodeType="clickEffect">
                                  <p:stCondLst>
                                    <p:cond delay="0"/>
                                  </p:stCondLst>
                                  <p:iterate>
                                    <p:tmAbs val="0"/>
                                  </p:iterate>
                                  <p:childTnLst>
                                    <p:set>
                                      <p:cBhvr>
                                        <p:cTn id="44" fill="hold"/>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11" animBg="1" advAuto="0"/>
      <p:bldP spid="490" grpId="1" animBg="1" advAuto="0"/>
      <p:bldP spid="491" grpId="8" animBg="1" advAuto="0"/>
      <p:bldP spid="492" grpId="7" animBg="1" advAuto="0"/>
      <p:bldP spid="493" grpId="3" animBg="1" advAuto="0"/>
      <p:bldP spid="494" grpId="9" animBg="1" advAuto="0"/>
      <p:bldP spid="495" grpId="6" animBg="1" advAuto="0"/>
      <p:bldP spid="496" grpId="2" animBg="1" advAuto="0"/>
      <p:bldP spid="497" grpId="4" animBg="1" advAuto="0"/>
      <p:bldP spid="499" grpId="12" animBg="1" advAuto="0"/>
      <p:bldP spid="500" grpId="5" animBg="1" advAuto="0"/>
      <p:bldP spid="504" grpId="1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7" name="Group 537">
            <a:hlinkClick r:id="rId3"/>
          </p:cNvPr>
          <p:cNvGrpSpPr/>
          <p:nvPr/>
        </p:nvGrpSpPr>
        <p:grpSpPr>
          <a:xfrm>
            <a:off x="2881007" y="111364"/>
            <a:ext cx="6112503" cy="5976017"/>
            <a:chOff x="10882" y="-28846"/>
            <a:chExt cx="6112501" cy="5976015"/>
          </a:xfrm>
        </p:grpSpPr>
        <p:sp>
          <p:nvSpPr>
            <p:cNvPr id="543" name="Shape 543"/>
            <p:cNvSpPr/>
            <p:nvPr/>
          </p:nvSpPr>
          <p:spPr>
            <a:xfrm>
              <a:off x="3061691" y="1353267"/>
              <a:ext cx="11184" cy="17100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25400" cap="rnd">
              <a:solidFill>
                <a:srgbClr val="000000"/>
              </a:solidFill>
              <a:custDash>
                <a:ds d="100000" sp="200000"/>
              </a:custDash>
              <a:miter lim="400000"/>
            </a:ln>
            <a:effectLst/>
          </p:spPr>
          <p:txBody>
            <a:bodyPr/>
            <a:lstStyle/>
            <a:p>
              <a:endParaRPr/>
            </a:p>
          </p:txBody>
        </p:sp>
        <p:sp>
          <p:nvSpPr>
            <p:cNvPr id="544" name="Shape 544"/>
            <p:cNvSpPr/>
            <p:nvPr/>
          </p:nvSpPr>
          <p:spPr>
            <a:xfrm>
              <a:off x="3061692" y="1547771"/>
              <a:ext cx="1076143" cy="15155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25400" cap="rnd">
              <a:solidFill>
                <a:srgbClr val="000000"/>
              </a:solidFill>
              <a:custDash>
                <a:ds d="100000" sp="200000"/>
              </a:custDash>
              <a:miter lim="400000"/>
            </a:ln>
            <a:effectLst/>
          </p:spPr>
          <p:txBody>
            <a:bodyPr/>
            <a:lstStyle/>
            <a:p>
              <a:endParaRPr/>
            </a:p>
          </p:txBody>
        </p:sp>
        <p:sp>
          <p:nvSpPr>
            <p:cNvPr id="545" name="Shape 545"/>
            <p:cNvSpPr/>
            <p:nvPr/>
          </p:nvSpPr>
          <p:spPr>
            <a:xfrm>
              <a:off x="3061693" y="2359144"/>
              <a:ext cx="1756868" cy="7042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25400" cap="rnd">
              <a:solidFill>
                <a:srgbClr val="000000"/>
              </a:solidFill>
              <a:custDash>
                <a:ds d="100000" sp="200000"/>
              </a:custDash>
              <a:miter lim="400000"/>
            </a:ln>
            <a:effectLst/>
          </p:spPr>
          <p:txBody>
            <a:bodyPr/>
            <a:lstStyle/>
            <a:p>
              <a:endParaRPr/>
            </a:p>
          </p:txBody>
        </p:sp>
        <p:sp>
          <p:nvSpPr>
            <p:cNvPr id="546" name="Shape 546"/>
            <p:cNvSpPr/>
            <p:nvPr/>
          </p:nvSpPr>
          <p:spPr>
            <a:xfrm>
              <a:off x="3061693" y="3063359"/>
              <a:ext cx="1814908" cy="543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25400" cap="rnd">
              <a:solidFill>
                <a:srgbClr val="000000"/>
              </a:solidFill>
              <a:custDash>
                <a:ds d="100000" sp="200000"/>
              </a:custDash>
              <a:miter lim="400000"/>
            </a:ln>
            <a:effectLst/>
          </p:spPr>
          <p:txBody>
            <a:bodyPr/>
            <a:lstStyle/>
            <a:p>
              <a:endParaRPr/>
            </a:p>
          </p:txBody>
        </p:sp>
        <p:sp>
          <p:nvSpPr>
            <p:cNvPr id="547" name="Shape 547"/>
            <p:cNvSpPr/>
            <p:nvPr/>
          </p:nvSpPr>
          <p:spPr>
            <a:xfrm>
              <a:off x="3061692" y="3063359"/>
              <a:ext cx="1131122" cy="13271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25400" cap="rnd">
              <a:solidFill>
                <a:srgbClr val="000000"/>
              </a:solidFill>
              <a:custDash>
                <a:ds d="100000" sp="200000"/>
              </a:custDash>
              <a:miter lim="400000"/>
            </a:ln>
            <a:effectLst/>
          </p:spPr>
          <p:txBody>
            <a:bodyPr/>
            <a:lstStyle/>
            <a:p>
              <a:endParaRPr/>
            </a:p>
          </p:txBody>
        </p:sp>
        <p:sp>
          <p:nvSpPr>
            <p:cNvPr id="548" name="Shape 548"/>
            <p:cNvSpPr/>
            <p:nvPr/>
          </p:nvSpPr>
          <p:spPr>
            <a:xfrm>
              <a:off x="3046251" y="3063359"/>
              <a:ext cx="15442" cy="15508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25400" cap="rnd">
              <a:solidFill>
                <a:srgbClr val="000000"/>
              </a:solidFill>
              <a:custDash>
                <a:ds d="100000" sp="200000"/>
              </a:custDash>
              <a:miter lim="400000"/>
            </a:ln>
            <a:effectLst/>
          </p:spPr>
          <p:txBody>
            <a:bodyPr/>
            <a:lstStyle/>
            <a:p>
              <a:endParaRPr/>
            </a:p>
          </p:txBody>
        </p:sp>
        <p:sp>
          <p:nvSpPr>
            <p:cNvPr id="549" name="Shape 549"/>
            <p:cNvSpPr/>
            <p:nvPr/>
          </p:nvSpPr>
          <p:spPr>
            <a:xfrm>
              <a:off x="2074077" y="3063359"/>
              <a:ext cx="987616" cy="13180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25400" cap="rnd">
              <a:solidFill>
                <a:srgbClr val="000000"/>
              </a:solidFill>
              <a:custDash>
                <a:ds d="100000" sp="200000"/>
              </a:custDash>
              <a:miter lim="400000"/>
            </a:ln>
            <a:effectLst/>
          </p:spPr>
          <p:txBody>
            <a:bodyPr/>
            <a:lstStyle/>
            <a:p>
              <a:endParaRPr/>
            </a:p>
          </p:txBody>
        </p:sp>
        <p:sp>
          <p:nvSpPr>
            <p:cNvPr id="550" name="Shape 550"/>
            <p:cNvSpPr/>
            <p:nvPr/>
          </p:nvSpPr>
          <p:spPr>
            <a:xfrm>
              <a:off x="1145433" y="3063359"/>
              <a:ext cx="1916260" cy="5054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25400" cap="rnd">
              <a:solidFill>
                <a:srgbClr val="000000"/>
              </a:solidFill>
              <a:custDash>
                <a:ds d="100000" sp="200000"/>
              </a:custDash>
              <a:miter lim="400000"/>
            </a:ln>
            <a:effectLst/>
          </p:spPr>
          <p:txBody>
            <a:bodyPr/>
            <a:lstStyle/>
            <a:p>
              <a:endParaRPr/>
            </a:p>
          </p:txBody>
        </p:sp>
        <p:sp>
          <p:nvSpPr>
            <p:cNvPr id="551" name="Shape 551"/>
            <p:cNvSpPr/>
            <p:nvPr/>
          </p:nvSpPr>
          <p:spPr>
            <a:xfrm>
              <a:off x="1392104" y="2408021"/>
              <a:ext cx="1669589" cy="6553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25400" cap="rnd">
              <a:solidFill>
                <a:srgbClr val="000000"/>
              </a:solidFill>
              <a:custDash>
                <a:ds d="100000" sp="200000"/>
              </a:custDash>
              <a:miter lim="400000"/>
            </a:ln>
            <a:effectLst/>
          </p:spPr>
          <p:txBody>
            <a:bodyPr/>
            <a:lstStyle/>
            <a:p>
              <a:endParaRPr/>
            </a:p>
          </p:txBody>
        </p:sp>
        <p:sp>
          <p:nvSpPr>
            <p:cNvPr id="552" name="Shape 552"/>
            <p:cNvSpPr/>
            <p:nvPr/>
          </p:nvSpPr>
          <p:spPr>
            <a:xfrm>
              <a:off x="2065008" y="1661944"/>
              <a:ext cx="996685" cy="14014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25400" cap="rnd">
              <a:solidFill>
                <a:srgbClr val="000000"/>
              </a:solidFill>
              <a:custDash>
                <a:ds d="100000" sp="200000"/>
              </a:custDash>
              <a:miter lim="400000"/>
            </a:ln>
            <a:effectLst/>
          </p:spPr>
          <p:txBody>
            <a:bodyPr/>
            <a:lstStyle/>
            <a:p>
              <a:endParaRPr/>
            </a:p>
          </p:txBody>
        </p:sp>
        <p:sp>
          <p:nvSpPr>
            <p:cNvPr id="522" name="Shape 522"/>
            <p:cNvSpPr/>
            <p:nvPr/>
          </p:nvSpPr>
          <p:spPr>
            <a:xfrm>
              <a:off x="1109482" y="444826"/>
              <a:ext cx="1088256" cy="1088256"/>
            </a:xfrm>
            <a:prstGeom prst="ellipse">
              <a:avLst/>
            </a:prstGeom>
            <a:solidFill>
              <a:srgbClr val="FF7C00"/>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500">
                  <a:solidFill>
                    <a:srgbClr val="FFFFFF"/>
                  </a:solidFill>
                  <a:latin typeface="Museo Sans 500"/>
                  <a:ea typeface="Museo Sans 500"/>
                  <a:cs typeface="Museo Sans 500"/>
                  <a:sym typeface="Museo Sans 500"/>
                </a:defRPr>
              </a:lvl1pPr>
            </a:lstStyle>
            <a:p>
              <a:r>
                <a:t>Find best posts</a:t>
              </a:r>
            </a:p>
          </p:txBody>
        </p:sp>
        <p:sp>
          <p:nvSpPr>
            <p:cNvPr id="523" name="Shape 523"/>
            <p:cNvSpPr/>
            <p:nvPr/>
          </p:nvSpPr>
          <p:spPr>
            <a:xfrm>
              <a:off x="2517565" y="-28847"/>
              <a:ext cx="1088255" cy="1088255"/>
            </a:xfrm>
            <a:prstGeom prst="ellipse">
              <a:avLst/>
            </a:prstGeom>
            <a:solidFill>
              <a:srgbClr val="FF7C00"/>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p>
              <a:pPr algn="ctr" defTabSz="410765">
                <a:defRPr sz="1500">
                  <a:solidFill>
                    <a:srgbClr val="FFFFFF"/>
                  </a:solidFill>
                  <a:latin typeface="Museo Sans 500"/>
                  <a:ea typeface="Museo Sans 500"/>
                  <a:cs typeface="Museo Sans 500"/>
                  <a:sym typeface="Museo Sans 500"/>
                </a:defRPr>
              </a:pPr>
              <a:r>
                <a:t>Meet Patients</a:t>
              </a:r>
            </a:p>
            <a:p>
              <a:pPr algn="ctr" defTabSz="410765">
                <a:defRPr sz="1500">
                  <a:solidFill>
                    <a:srgbClr val="FFFFFF"/>
                  </a:solidFill>
                  <a:latin typeface="Museo Sans 500"/>
                  <a:ea typeface="Museo Sans 500"/>
                  <a:cs typeface="Museo Sans 500"/>
                  <a:sym typeface="Museo Sans 500"/>
                </a:defRPr>
              </a:pPr>
              <a:r>
                <a:t>like you</a:t>
              </a:r>
            </a:p>
          </p:txBody>
        </p:sp>
        <p:sp>
          <p:nvSpPr>
            <p:cNvPr id="524" name="Shape 524"/>
            <p:cNvSpPr/>
            <p:nvPr/>
          </p:nvSpPr>
          <p:spPr>
            <a:xfrm>
              <a:off x="4033259" y="444826"/>
              <a:ext cx="1088256" cy="1088256"/>
            </a:xfrm>
            <a:prstGeom prst="ellipse">
              <a:avLst/>
            </a:prstGeom>
            <a:solidFill>
              <a:srgbClr val="E8BF13"/>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p>
              <a:pPr algn="ctr" defTabSz="410765">
                <a:defRPr sz="1500">
                  <a:solidFill>
                    <a:srgbClr val="FFFFFF"/>
                  </a:solidFill>
                  <a:latin typeface="Museo Sans 500"/>
                  <a:ea typeface="Museo Sans 500"/>
                  <a:cs typeface="Museo Sans 500"/>
                  <a:sym typeface="Museo Sans 500"/>
                </a:defRPr>
              </a:pPr>
              <a:r>
                <a:t>Find </a:t>
              </a:r>
            </a:p>
            <a:p>
              <a:pPr algn="ctr" defTabSz="410765">
                <a:defRPr sz="1500">
                  <a:solidFill>
                    <a:srgbClr val="FFFFFF"/>
                  </a:solidFill>
                  <a:latin typeface="Museo Sans 500"/>
                  <a:ea typeface="Museo Sans 500"/>
                  <a:cs typeface="Museo Sans 500"/>
                  <a:sym typeface="Museo Sans 500"/>
                </a:defRPr>
              </a:pPr>
              <a:r>
                <a:t>Clinical</a:t>
              </a:r>
            </a:p>
            <a:p>
              <a:pPr algn="ctr" defTabSz="410765">
                <a:defRPr sz="1500">
                  <a:solidFill>
                    <a:srgbClr val="FFFFFF"/>
                  </a:solidFill>
                  <a:latin typeface="Museo Sans 500"/>
                  <a:ea typeface="Museo Sans 500"/>
                  <a:cs typeface="Museo Sans 500"/>
                  <a:sym typeface="Museo Sans 500"/>
                </a:defRPr>
              </a:pPr>
              <a:r>
                <a:t>Trials</a:t>
              </a:r>
            </a:p>
          </p:txBody>
        </p:sp>
        <p:sp>
          <p:nvSpPr>
            <p:cNvPr id="525" name="Shape 525"/>
            <p:cNvSpPr/>
            <p:nvPr/>
          </p:nvSpPr>
          <p:spPr>
            <a:xfrm>
              <a:off x="5008807" y="1650475"/>
              <a:ext cx="1088255" cy="1088255"/>
            </a:xfrm>
            <a:prstGeom prst="ellipse">
              <a:avLst/>
            </a:prstGeom>
            <a:solidFill>
              <a:srgbClr val="E8BF13"/>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500">
                  <a:solidFill>
                    <a:srgbClr val="FFFFFF"/>
                  </a:solidFill>
                  <a:latin typeface="Museo Sans 500"/>
                  <a:ea typeface="Museo Sans 500"/>
                  <a:cs typeface="Museo Sans 500"/>
                  <a:sym typeface="Museo Sans 500"/>
                </a:defRPr>
              </a:lvl1pPr>
            </a:lstStyle>
            <a:p>
              <a:r>
                <a:t>Take Part in Surveys</a:t>
              </a:r>
            </a:p>
          </p:txBody>
        </p:sp>
        <p:sp>
          <p:nvSpPr>
            <p:cNvPr id="526" name="Shape 526"/>
            <p:cNvSpPr/>
            <p:nvPr/>
          </p:nvSpPr>
          <p:spPr>
            <a:xfrm>
              <a:off x="2526671" y="4858914"/>
              <a:ext cx="1088256" cy="1088256"/>
            </a:xfrm>
            <a:prstGeom prst="ellipse">
              <a:avLst/>
            </a:prstGeom>
            <a:solidFill>
              <a:srgbClr val="583E87"/>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p>
              <a:pPr algn="ctr" defTabSz="410765">
                <a:defRPr sz="1500">
                  <a:solidFill>
                    <a:srgbClr val="FFFFFF"/>
                  </a:solidFill>
                  <a:latin typeface="Museo Sans 500"/>
                  <a:ea typeface="Museo Sans 500"/>
                  <a:cs typeface="Museo Sans 500"/>
                  <a:sym typeface="Museo Sans 500"/>
                </a:defRPr>
              </a:pPr>
              <a:r>
                <a:t>Online</a:t>
              </a:r>
            </a:p>
            <a:p>
              <a:pPr algn="ctr" defTabSz="410765">
                <a:defRPr sz="1500">
                  <a:solidFill>
                    <a:srgbClr val="FFFFFF"/>
                  </a:solidFill>
                  <a:latin typeface="Museo Sans 500"/>
                  <a:ea typeface="Museo Sans 500"/>
                  <a:cs typeface="Museo Sans 500"/>
                  <a:sym typeface="Museo Sans 500"/>
                </a:defRPr>
              </a:pPr>
              <a:r>
                <a:t>Coaching/</a:t>
              </a:r>
            </a:p>
            <a:p>
              <a:pPr algn="ctr" defTabSz="410765">
                <a:defRPr sz="1500">
                  <a:solidFill>
                    <a:srgbClr val="FFFFFF"/>
                  </a:solidFill>
                  <a:latin typeface="Museo Sans 500"/>
                  <a:ea typeface="Museo Sans 500"/>
                  <a:cs typeface="Museo Sans 500"/>
                  <a:sym typeface="Museo Sans 500"/>
                </a:defRPr>
              </a:pPr>
              <a:r>
                <a:t>Apps</a:t>
              </a:r>
            </a:p>
          </p:txBody>
        </p:sp>
        <p:sp>
          <p:nvSpPr>
            <p:cNvPr id="527" name="Shape 527"/>
            <p:cNvSpPr/>
            <p:nvPr/>
          </p:nvSpPr>
          <p:spPr>
            <a:xfrm>
              <a:off x="4033259" y="4465507"/>
              <a:ext cx="1088256" cy="1088256"/>
            </a:xfrm>
            <a:prstGeom prst="ellipse">
              <a:avLst/>
            </a:prstGeom>
            <a:solidFill>
              <a:srgbClr val="2173A0"/>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500">
                  <a:solidFill>
                    <a:srgbClr val="FFFFFF"/>
                  </a:solidFill>
                  <a:latin typeface="Museo Sans 500"/>
                  <a:ea typeface="Museo Sans 500"/>
                  <a:cs typeface="Museo Sans 500"/>
                  <a:sym typeface="Museo Sans 500"/>
                </a:defRPr>
              </a:lvl1pPr>
            </a:lstStyle>
            <a:p>
              <a:r>
                <a:t>Connect with Care</a:t>
              </a:r>
            </a:p>
          </p:txBody>
        </p:sp>
        <p:sp>
          <p:nvSpPr>
            <p:cNvPr id="528" name="Shape 528"/>
            <p:cNvSpPr/>
            <p:nvPr/>
          </p:nvSpPr>
          <p:spPr>
            <a:xfrm>
              <a:off x="5035129" y="3297909"/>
              <a:ext cx="1088256" cy="1088256"/>
            </a:xfrm>
            <a:prstGeom prst="ellipse">
              <a:avLst/>
            </a:prstGeom>
            <a:solidFill>
              <a:srgbClr val="2173A0"/>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p>
              <a:pPr algn="ctr" defTabSz="410765">
                <a:defRPr sz="1500">
                  <a:solidFill>
                    <a:srgbClr val="FFFFFF"/>
                  </a:solidFill>
                  <a:latin typeface="Museo Sans 500"/>
                  <a:ea typeface="Museo Sans 500"/>
                  <a:cs typeface="Museo Sans 500"/>
                  <a:sym typeface="Museo Sans 500"/>
                </a:defRPr>
              </a:pPr>
              <a:r>
                <a:t>Care</a:t>
              </a:r>
            </a:p>
            <a:p>
              <a:pPr algn="ctr" defTabSz="410765">
                <a:defRPr sz="1500">
                  <a:solidFill>
                    <a:srgbClr val="FFFFFF"/>
                  </a:solidFill>
                  <a:latin typeface="Museo Sans 500"/>
                  <a:ea typeface="Museo Sans 500"/>
                  <a:cs typeface="Museo Sans 500"/>
                  <a:sym typeface="Museo Sans 500"/>
                </a:defRPr>
              </a:pPr>
              <a:r>
                <a:t>plans</a:t>
              </a:r>
            </a:p>
          </p:txBody>
        </p:sp>
        <p:sp>
          <p:nvSpPr>
            <p:cNvPr id="529" name="Shape 529"/>
            <p:cNvSpPr/>
            <p:nvPr/>
          </p:nvSpPr>
          <p:spPr>
            <a:xfrm>
              <a:off x="73456" y="1761438"/>
              <a:ext cx="1088255" cy="1088255"/>
            </a:xfrm>
            <a:prstGeom prst="ellipse">
              <a:avLst/>
            </a:prstGeom>
            <a:solidFill>
              <a:srgbClr val="32B678"/>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p>
              <a:pPr algn="ctr" defTabSz="410765">
                <a:defRPr sz="1500">
                  <a:solidFill>
                    <a:srgbClr val="FFFFFF"/>
                  </a:solidFill>
                  <a:latin typeface="Museo Sans 500"/>
                  <a:ea typeface="Museo Sans 500"/>
                  <a:cs typeface="Museo Sans 500"/>
                  <a:sym typeface="Museo Sans 500"/>
                </a:defRPr>
              </a:pPr>
              <a:r>
                <a:t>Local</a:t>
              </a:r>
            </a:p>
            <a:p>
              <a:pPr algn="ctr" defTabSz="410765">
                <a:defRPr sz="1500">
                  <a:solidFill>
                    <a:srgbClr val="FFFFFF"/>
                  </a:solidFill>
                  <a:latin typeface="Museo Sans 500"/>
                  <a:ea typeface="Museo Sans 500"/>
                  <a:cs typeface="Museo Sans 500"/>
                  <a:sym typeface="Museo Sans 500"/>
                </a:defRPr>
              </a:pPr>
              <a:r>
                <a:t>Services</a:t>
              </a:r>
            </a:p>
          </p:txBody>
        </p:sp>
        <p:sp>
          <p:nvSpPr>
            <p:cNvPr id="530" name="Shape 530"/>
            <p:cNvSpPr/>
            <p:nvPr/>
          </p:nvSpPr>
          <p:spPr>
            <a:xfrm>
              <a:off x="1110756" y="4411973"/>
              <a:ext cx="1088256" cy="1088255"/>
            </a:xfrm>
            <a:prstGeom prst="ellipse">
              <a:avLst/>
            </a:prstGeom>
            <a:solidFill>
              <a:srgbClr val="583E87"/>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410765">
                <a:defRPr sz="1400">
                  <a:solidFill>
                    <a:srgbClr val="FFFFFF"/>
                  </a:solidFill>
                  <a:latin typeface="Museo Sans 500"/>
                  <a:ea typeface="Museo Sans 500"/>
                  <a:cs typeface="Museo Sans 500"/>
                  <a:sym typeface="Museo Sans 500"/>
                </a:defRPr>
              </a:lvl1pPr>
            </a:lstStyle>
            <a:p>
              <a:r>
                <a:t>Health Coaching</a:t>
              </a:r>
            </a:p>
          </p:txBody>
        </p:sp>
        <p:sp>
          <p:nvSpPr>
            <p:cNvPr id="531" name="Shape 531"/>
            <p:cNvSpPr/>
            <p:nvPr/>
          </p:nvSpPr>
          <p:spPr>
            <a:xfrm>
              <a:off x="10882" y="3273990"/>
              <a:ext cx="1088255" cy="1088255"/>
            </a:xfrm>
            <a:prstGeom prst="ellipse">
              <a:avLst/>
            </a:prstGeom>
            <a:solidFill>
              <a:srgbClr val="32B678"/>
            </a:solidFill>
            <a:ln w="3175"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p>
              <a:pPr algn="ctr" defTabSz="410765">
                <a:defRPr sz="1500">
                  <a:solidFill>
                    <a:srgbClr val="FFFFFF"/>
                  </a:solidFill>
                  <a:latin typeface="Museo Sans 500"/>
                  <a:ea typeface="Museo Sans 500"/>
                  <a:cs typeface="Museo Sans 500"/>
                  <a:sym typeface="Museo Sans 500"/>
                </a:defRPr>
              </a:pPr>
              <a:r>
                <a:t>Selfcare</a:t>
              </a:r>
            </a:p>
            <a:p>
              <a:pPr algn="ctr" defTabSz="410765">
                <a:defRPr sz="1200">
                  <a:solidFill>
                    <a:srgbClr val="FFFFFF"/>
                  </a:solidFill>
                  <a:latin typeface="Museo Sans 500"/>
                  <a:ea typeface="Museo Sans 500"/>
                  <a:cs typeface="Museo Sans 500"/>
                  <a:sym typeface="Museo Sans 500"/>
                </a:defRPr>
              </a:pPr>
              <a:r>
                <a:t>Workstreams</a:t>
              </a:r>
            </a:p>
          </p:txBody>
        </p:sp>
        <p:grpSp>
          <p:nvGrpSpPr>
            <p:cNvPr id="536" name="Group 536"/>
            <p:cNvGrpSpPr/>
            <p:nvPr/>
          </p:nvGrpSpPr>
          <p:grpSpPr>
            <a:xfrm>
              <a:off x="1954563" y="1917808"/>
              <a:ext cx="2214167" cy="2214166"/>
              <a:chOff x="0" y="0"/>
              <a:chExt cx="2214165" cy="2214165"/>
            </a:xfrm>
          </p:grpSpPr>
          <p:pic>
            <p:nvPicPr>
              <p:cNvPr id="532" name="HU Icons Circle.png"/>
              <p:cNvPicPr>
                <a:picLocks noChangeAspect="1"/>
              </p:cNvPicPr>
              <p:nvPr/>
            </p:nvPicPr>
            <p:blipFill>
              <a:blip r:embed="rId4">
                <a:extLst/>
              </a:blip>
              <a:srcRect r="4" b="4"/>
              <a:stretch>
                <a:fillRect/>
              </a:stretch>
            </p:blipFill>
            <p:spPr>
              <a:xfrm>
                <a:off x="0" y="0"/>
                <a:ext cx="2214166" cy="2214166"/>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8038" y="0"/>
                      <a:pt x="5272" y="1054"/>
                      <a:pt x="3163" y="3163"/>
                    </a:cubicBezTo>
                    <a:cubicBezTo>
                      <a:pt x="1054" y="5272"/>
                      <a:pt x="0" y="8038"/>
                      <a:pt x="0" y="10802"/>
                    </a:cubicBezTo>
                    <a:cubicBezTo>
                      <a:pt x="0" y="13566"/>
                      <a:pt x="1054" y="16328"/>
                      <a:pt x="3163" y="18437"/>
                    </a:cubicBezTo>
                    <a:cubicBezTo>
                      <a:pt x="5272" y="20546"/>
                      <a:pt x="8038" y="21600"/>
                      <a:pt x="10802" y="21600"/>
                    </a:cubicBezTo>
                    <a:cubicBezTo>
                      <a:pt x="13566" y="21600"/>
                      <a:pt x="16328" y="20546"/>
                      <a:pt x="18437" y="18437"/>
                    </a:cubicBezTo>
                    <a:cubicBezTo>
                      <a:pt x="20546" y="16328"/>
                      <a:pt x="21600" y="13566"/>
                      <a:pt x="21600" y="10802"/>
                    </a:cubicBezTo>
                    <a:cubicBezTo>
                      <a:pt x="21600" y="8038"/>
                      <a:pt x="20546" y="5272"/>
                      <a:pt x="18437" y="3163"/>
                    </a:cubicBezTo>
                    <a:cubicBezTo>
                      <a:pt x="16328" y="1054"/>
                      <a:pt x="13566" y="0"/>
                      <a:pt x="10802" y="0"/>
                    </a:cubicBezTo>
                    <a:close/>
                  </a:path>
                </a:pathLst>
              </a:custGeom>
              <a:ln w="12700" cap="flat">
                <a:noFill/>
                <a:miter lim="400000"/>
              </a:ln>
              <a:effectLst/>
            </p:spPr>
          </p:pic>
          <p:grpSp>
            <p:nvGrpSpPr>
              <p:cNvPr id="535" name="Group 535"/>
              <p:cNvGrpSpPr/>
              <p:nvPr/>
            </p:nvGrpSpPr>
            <p:grpSpPr>
              <a:xfrm>
                <a:off x="510762" y="491905"/>
                <a:ext cx="1177293" cy="1177293"/>
                <a:chOff x="0" y="0"/>
                <a:chExt cx="1177292" cy="1177292"/>
              </a:xfrm>
            </p:grpSpPr>
            <p:sp>
              <p:nvSpPr>
                <p:cNvPr id="533" name="Shape 533"/>
                <p:cNvSpPr/>
                <p:nvPr/>
              </p:nvSpPr>
              <p:spPr>
                <a:xfrm>
                  <a:off x="0" y="12155"/>
                  <a:ext cx="1177293" cy="1152982"/>
                </a:xfrm>
                <a:prstGeom prst="ellipse">
                  <a:avLst/>
                </a:prstGeom>
                <a:solidFill>
                  <a:srgbClr val="FFFFFF"/>
                </a:solidFill>
                <a:ln w="3175" cap="flat">
                  <a:noFill/>
                  <a:miter lim="400000"/>
                </a:ln>
                <a:effectLst>
                  <a:outerShdw blurRad="25400" dist="12700" dir="5400000" rotWithShape="0">
                    <a:srgbClr val="000000">
                      <a:alpha val="50000"/>
                    </a:srgbClr>
                  </a:outerShdw>
                </a:effectLst>
              </p:spPr>
              <p:txBody>
                <a:bodyPr wrap="square" lIns="35718" tIns="35718" rIns="35718" bIns="35718" numCol="1" anchor="ctr">
                  <a:noAutofit/>
                </a:bodyPr>
                <a:lstStyle/>
                <a:p>
                  <a:pPr algn="ctr" defTabSz="410765">
                    <a:defRPr sz="1600">
                      <a:solidFill>
                        <a:srgbClr val="FFFFFF"/>
                      </a:solidFill>
                      <a:latin typeface="Helvetica Light"/>
                      <a:ea typeface="Helvetica Light"/>
                      <a:cs typeface="Helvetica Light"/>
                      <a:sym typeface="Helvetica Light"/>
                    </a:defRPr>
                  </a:pPr>
                  <a:endParaRPr/>
                </a:p>
              </p:txBody>
            </p:sp>
            <p:pic>
              <p:nvPicPr>
                <p:cNvPr id="534" name="pasted-image.png"/>
                <p:cNvPicPr>
                  <a:picLocks noChangeAspect="1"/>
                </p:cNvPicPr>
                <p:nvPr/>
              </p:nvPicPr>
              <p:blipFill>
                <a:blip r:embed="rId5">
                  <a:extLst/>
                </a:blip>
                <a:stretch>
                  <a:fillRect/>
                </a:stretch>
              </p:blipFill>
              <p:spPr>
                <a:xfrm>
                  <a:off x="0" y="0"/>
                  <a:ext cx="1177293" cy="1177293"/>
                </a:xfrm>
                <a:prstGeom prst="rect">
                  <a:avLst/>
                </a:prstGeom>
                <a:ln w="12700" cap="flat">
                  <a:noFill/>
                  <a:miter lim="400000"/>
                </a:ln>
                <a:effectLst/>
              </p:spPr>
            </p:pic>
          </p:grpSp>
        </p:grpSp>
      </p:grpSp>
      <p:grpSp>
        <p:nvGrpSpPr>
          <p:cNvPr id="541" name="Group 541"/>
          <p:cNvGrpSpPr/>
          <p:nvPr/>
        </p:nvGrpSpPr>
        <p:grpSpPr>
          <a:xfrm>
            <a:off x="-1528324" y="6377390"/>
            <a:ext cx="15816462" cy="488911"/>
            <a:chOff x="0" y="0"/>
            <a:chExt cx="15816460" cy="488909"/>
          </a:xfrm>
        </p:grpSpPr>
        <p:sp>
          <p:nvSpPr>
            <p:cNvPr id="538" name="Shape 538"/>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539" name="Shape 539"/>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540" name="Shape 540"/>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sp>
        <p:nvSpPr>
          <p:cNvPr id="542" name="Shape 542"/>
          <p:cNvSpPr/>
          <p:nvPr/>
        </p:nvSpPr>
        <p:spPr>
          <a:xfrm>
            <a:off x="112383" y="2053576"/>
            <a:ext cx="2416834" cy="16335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lgn="ctr" defTabSz="410765">
              <a:defRPr sz="3000">
                <a:solidFill>
                  <a:srgbClr val="054109"/>
                </a:solidFill>
                <a:latin typeface="Open Sans Semibold"/>
                <a:ea typeface="Open Sans Semibold"/>
                <a:cs typeface="Open Sans Semibold"/>
                <a:sym typeface="Open Sans Semibold"/>
              </a:defRPr>
            </a:pPr>
            <a:r>
              <a:t>Signposting </a:t>
            </a:r>
          </a:p>
          <a:p>
            <a:pPr algn="ctr" defTabSz="410765">
              <a:defRPr sz="3000">
                <a:solidFill>
                  <a:srgbClr val="054109"/>
                </a:solidFill>
                <a:latin typeface="Open Sans Semibold"/>
                <a:ea typeface="Open Sans Semibold"/>
                <a:cs typeface="Open Sans Semibold"/>
                <a:sym typeface="Open Sans Semibold"/>
              </a:defRPr>
            </a:pPr>
            <a:r>
              <a:t>based on </a:t>
            </a:r>
          </a:p>
          <a:p>
            <a:pPr algn="ctr" defTabSz="410765">
              <a:defRPr sz="3000">
                <a:solidFill>
                  <a:srgbClr val="054109"/>
                </a:solidFill>
                <a:latin typeface="Open Sans Semibold"/>
                <a:ea typeface="Open Sans Semibold"/>
                <a:cs typeface="Open Sans Semibold"/>
                <a:sym typeface="Open Sans Semibold"/>
              </a:defRPr>
            </a:pPr>
            <a:r>
              <a:t>needs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9" name="Group 559"/>
          <p:cNvGrpSpPr/>
          <p:nvPr/>
        </p:nvGrpSpPr>
        <p:grpSpPr>
          <a:xfrm>
            <a:off x="-1528324" y="6377390"/>
            <a:ext cx="15816462" cy="488911"/>
            <a:chOff x="0" y="0"/>
            <a:chExt cx="15816460" cy="488909"/>
          </a:xfrm>
        </p:grpSpPr>
        <p:sp>
          <p:nvSpPr>
            <p:cNvPr id="556" name="Shape 556"/>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557" name="Shape 557"/>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558" name="Shape 558"/>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pic>
        <p:nvPicPr>
          <p:cNvPr id="560" name="pasted-image.png"/>
          <p:cNvPicPr>
            <a:picLocks noChangeAspect="1"/>
          </p:cNvPicPr>
          <p:nvPr/>
        </p:nvPicPr>
        <p:blipFill>
          <a:blip r:embed="rId3">
            <a:extLst/>
          </a:blip>
          <a:stretch>
            <a:fillRect/>
          </a:stretch>
        </p:blipFill>
        <p:spPr>
          <a:xfrm>
            <a:off x="742347" y="265851"/>
            <a:ext cx="10707306" cy="603334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400">
        <p:dissolve/>
      </p:transition>
    </mc:Choice>
    <mc:Fallback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520" y="202565"/>
            <a:ext cx="10515600" cy="1325563"/>
          </a:xfrm>
        </p:spPr>
        <p:txBody>
          <a:bodyPr/>
          <a:lstStyle/>
          <a:p>
            <a:r>
              <a:rPr lang="en-GB" dirty="0">
                <a:solidFill>
                  <a:srgbClr val="0070C0"/>
                </a:solidFill>
              </a:rPr>
              <a:t>Questions?</a:t>
            </a:r>
          </a:p>
        </p:txBody>
      </p:sp>
      <p:pic>
        <p:nvPicPr>
          <p:cNvPr id="5" name="Content Placeholder 4"/>
          <p:cNvPicPr>
            <a:picLocks noGrp="1" noChangeAspect="1"/>
          </p:cNvPicPr>
          <p:nvPr>
            <p:ph idx="1"/>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6000"/>
                    </a14:imgEffect>
                  </a14:imgLayer>
                </a14:imgProps>
              </a:ext>
            </a:extLst>
          </a:blip>
          <a:stretch>
            <a:fillRect/>
          </a:stretch>
        </p:blipFill>
        <p:spPr>
          <a:xfrm>
            <a:off x="858520" y="1373650"/>
            <a:ext cx="6929120" cy="4966189"/>
          </a:xfrm>
          <a:prstGeom prst="rect">
            <a:avLst/>
          </a:prstGeom>
        </p:spPr>
      </p:pic>
    </p:spTree>
    <p:extLst>
      <p:ext uri="{BB962C8B-B14F-4D97-AF65-F5344CB8AC3E}">
        <p14:creationId xmlns:p14="http://schemas.microsoft.com/office/powerpoint/2010/main" val="214089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466" y="33297"/>
            <a:ext cx="10515600" cy="1325563"/>
          </a:xfrm>
        </p:spPr>
        <p:txBody>
          <a:bodyPr/>
          <a:lstStyle/>
          <a:p>
            <a:r>
              <a:rPr lang="en-GB" dirty="0">
                <a:solidFill>
                  <a:srgbClr val="0070C0"/>
                </a:solidFill>
              </a:rPr>
              <a:t>Background</a:t>
            </a:r>
          </a:p>
        </p:txBody>
      </p:sp>
      <p:pic>
        <p:nvPicPr>
          <p:cNvPr id="3" name="Content Placeholder 2"/>
          <p:cNvPicPr>
            <a:picLocks noGrp="1" noChangeAspect="1"/>
          </p:cNvPicPr>
          <p:nvPr>
            <p:ph idx="1"/>
          </p:nvPr>
        </p:nvPicPr>
        <p:blipFill>
          <a:blip r:embed="rId3"/>
          <a:stretch>
            <a:fillRect/>
          </a:stretch>
        </p:blipFill>
        <p:spPr>
          <a:xfrm>
            <a:off x="301466" y="1358860"/>
            <a:ext cx="7884160" cy="5283916"/>
          </a:xfrm>
          <a:prstGeom prst="rect">
            <a:avLst/>
          </a:prstGeom>
        </p:spPr>
      </p:pic>
      <p:sp>
        <p:nvSpPr>
          <p:cNvPr id="9" name="Content Placeholder 8"/>
          <p:cNvSpPr>
            <a:spLocks noGrp="1"/>
          </p:cNvSpPr>
          <p:nvPr>
            <p:ph sz="quarter" idx="4294967295"/>
          </p:nvPr>
        </p:nvSpPr>
        <p:spPr>
          <a:xfrm>
            <a:off x="7796213" y="2514600"/>
            <a:ext cx="4395787" cy="3741738"/>
          </a:xfrm>
        </p:spPr>
        <p:txBody>
          <a:bodyPr/>
          <a:lstStyle/>
          <a:p>
            <a:endParaRPr lang="en-GB" dirty="0"/>
          </a:p>
          <a:p>
            <a:endParaRPr lang="en-GB" dirty="0"/>
          </a:p>
        </p:txBody>
      </p:sp>
    </p:spTree>
    <p:extLst>
      <p:ext uri="{BB962C8B-B14F-4D97-AF65-F5344CB8AC3E}">
        <p14:creationId xmlns:p14="http://schemas.microsoft.com/office/powerpoint/2010/main" val="142967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0070C0"/>
                </a:solidFill>
              </a:rPr>
              <a:t>Digital Health Technologies</a:t>
            </a:r>
          </a:p>
        </p:txBody>
      </p:sp>
      <p:sp>
        <p:nvSpPr>
          <p:cNvPr id="8" name="Content Placeholder 7"/>
          <p:cNvSpPr>
            <a:spLocks noGrp="1"/>
          </p:cNvSpPr>
          <p:nvPr>
            <p:ph sz="half" idx="1"/>
          </p:nvPr>
        </p:nvSpPr>
        <p:spPr/>
        <p:txBody>
          <a:bodyPr>
            <a:normAutofit fontScale="92500" lnSpcReduction="20000"/>
          </a:bodyPr>
          <a:lstStyle/>
          <a:p>
            <a:pPr marL="0" indent="0">
              <a:buNone/>
            </a:pPr>
            <a:r>
              <a:rPr lang="en-GB" dirty="0">
                <a:solidFill>
                  <a:srgbClr val="0070C0"/>
                </a:solidFill>
              </a:rPr>
              <a:t>In 2015:</a:t>
            </a:r>
          </a:p>
          <a:p>
            <a:r>
              <a:rPr lang="en-GB" dirty="0">
                <a:solidFill>
                  <a:srgbClr val="0070C0"/>
                </a:solidFill>
              </a:rPr>
              <a:t>What percentage of the adult population had a smart phone?</a:t>
            </a:r>
          </a:p>
          <a:p>
            <a:r>
              <a:rPr lang="en-GB" dirty="0">
                <a:solidFill>
                  <a:srgbClr val="0070C0"/>
                </a:solidFill>
              </a:rPr>
              <a:t>What percentage of households owned a tablet device?</a:t>
            </a:r>
          </a:p>
          <a:p>
            <a:r>
              <a:rPr lang="en-GB" dirty="0">
                <a:solidFill>
                  <a:srgbClr val="0070C0"/>
                </a:solidFill>
              </a:rPr>
              <a:t>On average, how many hours a day are spent on our smart phones?</a:t>
            </a:r>
          </a:p>
          <a:p>
            <a:r>
              <a:rPr lang="en-GB" dirty="0">
                <a:solidFill>
                  <a:srgbClr val="0070C0"/>
                </a:solidFill>
              </a:rPr>
              <a:t>What percentage of UK premises are able to receive a superfast broadband service?</a:t>
            </a:r>
          </a:p>
          <a:p>
            <a:r>
              <a:rPr lang="en-GB" dirty="0">
                <a:solidFill>
                  <a:srgbClr val="0070C0"/>
                </a:solidFill>
              </a:rPr>
              <a:t>How many health and care apps were there in 2015?</a:t>
            </a:r>
          </a:p>
        </p:txBody>
      </p:sp>
      <p:sp>
        <p:nvSpPr>
          <p:cNvPr id="6" name="Content Placeholder 5"/>
          <p:cNvSpPr>
            <a:spLocks noGrp="1"/>
          </p:cNvSpPr>
          <p:nvPr>
            <p:ph sz="half" idx="2"/>
          </p:nvPr>
        </p:nvSpPr>
        <p:spPr>
          <a:xfrm>
            <a:off x="5654492" y="1825625"/>
            <a:ext cx="6151427" cy="4801907"/>
          </a:xfrm>
        </p:spPr>
        <p:txBody>
          <a:bodyPr>
            <a:normAutofit fontScale="92500" lnSpcReduction="20000"/>
          </a:bodyPr>
          <a:lstStyle/>
          <a:p>
            <a:endParaRPr lang="en-GB" dirty="0">
              <a:solidFill>
                <a:srgbClr val="0070C0"/>
              </a:solidFill>
            </a:endParaRPr>
          </a:p>
          <a:p>
            <a:r>
              <a:rPr lang="en-GB" dirty="0">
                <a:solidFill>
                  <a:srgbClr val="0070C0"/>
                </a:solidFill>
              </a:rPr>
              <a:t>66% </a:t>
            </a:r>
          </a:p>
          <a:p>
            <a:endParaRPr lang="en-GB" dirty="0">
              <a:solidFill>
                <a:srgbClr val="0070C0"/>
              </a:solidFill>
            </a:endParaRPr>
          </a:p>
          <a:p>
            <a:r>
              <a:rPr lang="en-GB" dirty="0">
                <a:solidFill>
                  <a:srgbClr val="0070C0"/>
                </a:solidFill>
              </a:rPr>
              <a:t>54%                                                                                                                                            </a:t>
            </a:r>
          </a:p>
          <a:p>
            <a:endParaRPr lang="en-GB" dirty="0">
              <a:solidFill>
                <a:srgbClr val="0070C0"/>
              </a:solidFill>
            </a:endParaRPr>
          </a:p>
          <a:p>
            <a:r>
              <a:rPr lang="en-GB" dirty="0">
                <a:solidFill>
                  <a:srgbClr val="0070C0"/>
                </a:solidFill>
              </a:rPr>
              <a:t>2 hours a day</a:t>
            </a:r>
          </a:p>
          <a:p>
            <a:endParaRPr lang="en-GB" dirty="0">
              <a:solidFill>
                <a:srgbClr val="0070C0"/>
              </a:solidFill>
            </a:endParaRPr>
          </a:p>
          <a:p>
            <a:r>
              <a:rPr lang="en-GB" dirty="0">
                <a:solidFill>
                  <a:srgbClr val="0070C0"/>
                </a:solidFill>
              </a:rPr>
              <a:t>83%</a:t>
            </a:r>
          </a:p>
          <a:p>
            <a:endParaRPr lang="en-GB" dirty="0">
              <a:solidFill>
                <a:srgbClr val="0070C0"/>
              </a:solidFill>
            </a:endParaRPr>
          </a:p>
          <a:p>
            <a:r>
              <a:rPr lang="en-GB" dirty="0">
                <a:solidFill>
                  <a:srgbClr val="0070C0"/>
                </a:solidFill>
              </a:rPr>
              <a:t>165,000</a:t>
            </a:r>
          </a:p>
          <a:p>
            <a:pPr marL="0" indent="0">
              <a:buNone/>
            </a:pPr>
            <a:endParaRPr lang="en-GB" dirty="0">
              <a:solidFill>
                <a:srgbClr val="0070C0"/>
              </a:solidFill>
            </a:endParaRPr>
          </a:p>
        </p:txBody>
      </p:sp>
      <p:pic>
        <p:nvPicPr>
          <p:cNvPr id="2" name="Picture 1"/>
          <p:cNvPicPr>
            <a:picLocks noChangeAspect="1"/>
          </p:cNvPicPr>
          <p:nvPr/>
        </p:nvPicPr>
        <p:blipFill>
          <a:blip r:embed="rId3"/>
          <a:stretch>
            <a:fillRect/>
          </a:stretch>
        </p:blipFill>
        <p:spPr>
          <a:xfrm rot="21163611">
            <a:off x="6773248" y="1432250"/>
            <a:ext cx="1830912" cy="2107609"/>
          </a:xfrm>
          <a:prstGeom prst="rect">
            <a:avLst/>
          </a:prstGeom>
        </p:spPr>
      </p:pic>
      <p:pic>
        <p:nvPicPr>
          <p:cNvPr id="3" name="Picture 2"/>
          <p:cNvPicPr>
            <a:picLocks noChangeAspect="1"/>
          </p:cNvPicPr>
          <p:nvPr/>
        </p:nvPicPr>
        <p:blipFill>
          <a:blip r:embed="rId4"/>
          <a:stretch>
            <a:fillRect/>
          </a:stretch>
        </p:blipFill>
        <p:spPr>
          <a:xfrm>
            <a:off x="8244431" y="1322507"/>
            <a:ext cx="971550" cy="466725"/>
          </a:xfrm>
          <a:prstGeom prst="rect">
            <a:avLst/>
          </a:prstGeom>
        </p:spPr>
      </p:pic>
      <p:pic>
        <p:nvPicPr>
          <p:cNvPr id="5" name="Picture 4"/>
          <p:cNvPicPr>
            <a:picLocks noChangeAspect="1"/>
          </p:cNvPicPr>
          <p:nvPr/>
        </p:nvPicPr>
        <p:blipFill>
          <a:blip r:embed="rId5"/>
          <a:stretch>
            <a:fillRect/>
          </a:stretch>
        </p:blipFill>
        <p:spPr>
          <a:xfrm rot="712949">
            <a:off x="8514277" y="2004073"/>
            <a:ext cx="2432944" cy="1781774"/>
          </a:xfrm>
          <a:prstGeom prst="rect">
            <a:avLst/>
          </a:prstGeom>
        </p:spPr>
      </p:pic>
      <p:pic>
        <p:nvPicPr>
          <p:cNvPr id="7" name="Picture 6"/>
          <p:cNvPicPr>
            <a:picLocks noChangeAspect="1"/>
          </p:cNvPicPr>
          <p:nvPr/>
        </p:nvPicPr>
        <p:blipFill>
          <a:blip r:embed="rId6"/>
          <a:stretch>
            <a:fillRect/>
          </a:stretch>
        </p:blipFill>
        <p:spPr>
          <a:xfrm rot="21283529">
            <a:off x="7766131" y="3256599"/>
            <a:ext cx="1061241" cy="2101755"/>
          </a:xfrm>
          <a:prstGeom prst="rect">
            <a:avLst/>
          </a:prstGeom>
        </p:spPr>
      </p:pic>
      <p:pic>
        <p:nvPicPr>
          <p:cNvPr id="9" name="Picture 8"/>
          <p:cNvPicPr>
            <a:picLocks noChangeAspect="1"/>
          </p:cNvPicPr>
          <p:nvPr/>
        </p:nvPicPr>
        <p:blipFill>
          <a:blip r:embed="rId7"/>
          <a:stretch>
            <a:fillRect/>
          </a:stretch>
        </p:blipFill>
        <p:spPr>
          <a:xfrm rot="205336">
            <a:off x="8561003" y="3243768"/>
            <a:ext cx="3439121" cy="1499390"/>
          </a:xfrm>
          <a:prstGeom prst="rect">
            <a:avLst/>
          </a:prstGeom>
        </p:spPr>
      </p:pic>
      <p:pic>
        <p:nvPicPr>
          <p:cNvPr id="10" name="Picture 9"/>
          <p:cNvPicPr>
            <a:picLocks noChangeAspect="1"/>
          </p:cNvPicPr>
          <p:nvPr/>
        </p:nvPicPr>
        <p:blipFill>
          <a:blip r:embed="rId8"/>
          <a:stretch>
            <a:fillRect/>
          </a:stretch>
        </p:blipFill>
        <p:spPr>
          <a:xfrm rot="20654004">
            <a:off x="8389414" y="4754750"/>
            <a:ext cx="2667000" cy="723900"/>
          </a:xfrm>
          <a:prstGeom prst="rect">
            <a:avLst/>
          </a:prstGeom>
        </p:spPr>
      </p:pic>
      <p:pic>
        <p:nvPicPr>
          <p:cNvPr id="11" name="Picture 10"/>
          <p:cNvPicPr>
            <a:picLocks noChangeAspect="1"/>
          </p:cNvPicPr>
          <p:nvPr/>
        </p:nvPicPr>
        <p:blipFill>
          <a:blip r:embed="rId9"/>
          <a:stretch>
            <a:fillRect/>
          </a:stretch>
        </p:blipFill>
        <p:spPr>
          <a:xfrm>
            <a:off x="4882797" y="6025249"/>
            <a:ext cx="2274005" cy="609653"/>
          </a:xfrm>
          <a:prstGeom prst="rect">
            <a:avLst/>
          </a:prstGeom>
        </p:spPr>
      </p:pic>
    </p:spTree>
    <p:extLst>
      <p:ext uri="{BB962C8B-B14F-4D97-AF65-F5344CB8AC3E}">
        <p14:creationId xmlns:p14="http://schemas.microsoft.com/office/powerpoint/2010/main" val="1103237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normAutofit/>
          </a:bodyPr>
          <a:lstStyle/>
          <a:p>
            <a:pPr marL="0" indent="0">
              <a:buNone/>
            </a:pPr>
            <a:r>
              <a:rPr lang="en-GB" sz="4400" dirty="0">
                <a:solidFill>
                  <a:srgbClr val="0070C0"/>
                </a:solidFill>
              </a:rPr>
              <a:t>"</a:t>
            </a:r>
            <a:r>
              <a:rPr lang="en-GB" sz="4400" i="1" dirty="0">
                <a:solidFill>
                  <a:srgbClr val="0070C0"/>
                </a:solidFill>
              </a:rPr>
              <a:t>For the first time, the smartphone has overtaken the laptop as the device internet users say is the most important for connecting to the internet</a:t>
            </a:r>
            <a:r>
              <a:rPr lang="en-GB" sz="4400" dirty="0">
                <a:solidFill>
                  <a:srgbClr val="0070C0"/>
                </a:solidFill>
              </a:rPr>
              <a:t>“</a:t>
            </a:r>
          </a:p>
          <a:p>
            <a:pPr marL="3543300" lvl="8" indent="0" algn="r">
              <a:buNone/>
            </a:pPr>
            <a:r>
              <a:rPr lang="en-GB" sz="3200" dirty="0">
                <a:solidFill>
                  <a:srgbClr val="0070C0"/>
                </a:solidFill>
              </a:rPr>
              <a:t>(OfCom, 2015)</a:t>
            </a:r>
          </a:p>
          <a:p>
            <a:endParaRPr lang="en-GB" sz="4400" dirty="0">
              <a:solidFill>
                <a:srgbClr val="0070C0"/>
              </a:solidFill>
            </a:endParaRPr>
          </a:p>
        </p:txBody>
      </p:sp>
    </p:spTree>
    <p:extLst>
      <p:ext uri="{BB962C8B-B14F-4D97-AF65-F5344CB8AC3E}">
        <p14:creationId xmlns:p14="http://schemas.microsoft.com/office/powerpoint/2010/main" val="18445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70C0"/>
                </a:solidFill>
              </a:rPr>
              <a:t>How can Digital Health Technology support a health coaching approach?</a:t>
            </a:r>
          </a:p>
        </p:txBody>
      </p:sp>
      <p:pic>
        <p:nvPicPr>
          <p:cNvPr id="4" name="Content Placeholder 3"/>
          <p:cNvPicPr>
            <a:picLocks noGrp="1" noChangeAspect="1"/>
          </p:cNvPicPr>
          <p:nvPr>
            <p:ph idx="1"/>
          </p:nvPr>
        </p:nvPicPr>
        <p:blipFill>
          <a:blip r:embed="rId3"/>
          <a:stretch>
            <a:fillRect/>
          </a:stretch>
        </p:blipFill>
        <p:spPr>
          <a:xfrm>
            <a:off x="1056640" y="1507808"/>
            <a:ext cx="9678144" cy="4233619"/>
          </a:xfrm>
          <a:prstGeom prst="rect">
            <a:avLst/>
          </a:prstGeom>
        </p:spPr>
      </p:pic>
    </p:spTree>
    <p:extLst>
      <p:ext uri="{BB962C8B-B14F-4D97-AF65-F5344CB8AC3E}">
        <p14:creationId xmlns:p14="http://schemas.microsoft.com/office/powerpoint/2010/main" val="64780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nvSpPr>
        <p:spPr>
          <a:xfrm>
            <a:off x="-83972" y="2321476"/>
            <a:ext cx="12813671" cy="822854"/>
          </a:xfrm>
          <a:prstGeom prst="rect">
            <a:avLst/>
          </a:prstGeom>
          <a:solidFill>
            <a:srgbClr val="EBF3F6"/>
          </a:solidFill>
          <a:ln w="3175">
            <a:miter lim="400000"/>
          </a:ln>
        </p:spPr>
        <p:txBody>
          <a:bodyPr lIns="35718" tIns="35718" rIns="35718" bIns="35718" anchor="ctr"/>
          <a:lstStyle/>
          <a:p>
            <a:pPr algn="ctr" defTabSz="580429">
              <a:defRPr sz="2200">
                <a:solidFill>
                  <a:srgbClr val="FFFFFF"/>
                </a:solidFill>
                <a:latin typeface="Helvetica Light"/>
                <a:ea typeface="Helvetica Light"/>
                <a:cs typeface="Helvetica Light"/>
                <a:sym typeface="Helvetica Light"/>
              </a:defRPr>
            </a:pPr>
            <a:endParaRPr/>
          </a:p>
        </p:txBody>
      </p:sp>
      <p:pic>
        <p:nvPicPr>
          <p:cNvPr id="337" name="city widget wide.png"/>
          <p:cNvPicPr>
            <a:picLocks noChangeAspect="1"/>
          </p:cNvPicPr>
          <p:nvPr/>
        </p:nvPicPr>
        <p:blipFill>
          <a:blip r:embed="rId2">
            <a:extLst/>
          </a:blip>
          <a:stretch>
            <a:fillRect/>
          </a:stretch>
        </p:blipFill>
        <p:spPr>
          <a:xfrm>
            <a:off x="1435496" y="4140361"/>
            <a:ext cx="9320867" cy="1537944"/>
          </a:xfrm>
          <a:prstGeom prst="rect">
            <a:avLst/>
          </a:prstGeom>
          <a:ln w="12700">
            <a:miter lim="400000"/>
          </a:ln>
        </p:spPr>
      </p:pic>
      <p:sp>
        <p:nvSpPr>
          <p:cNvPr id="338" name="Shape 338"/>
          <p:cNvSpPr/>
          <p:nvPr/>
        </p:nvSpPr>
        <p:spPr>
          <a:xfrm>
            <a:off x="-352601" y="5682071"/>
            <a:ext cx="13768493" cy="1"/>
          </a:xfrm>
          <a:prstGeom prst="line">
            <a:avLst/>
          </a:prstGeom>
          <a:ln w="25400">
            <a:solidFill>
              <a:srgbClr val="C9C8C8"/>
            </a:solidFill>
            <a:miter lim="400000"/>
          </a:ln>
        </p:spPr>
        <p:txBody>
          <a:bodyPr lIns="35718" tIns="35718" rIns="35718" bIns="35718" anchor="ctr"/>
          <a:lstStyle/>
          <a:p>
            <a:pPr algn="ctr" defTabSz="580429">
              <a:defRPr sz="2200">
                <a:latin typeface="Helvetica Light"/>
                <a:ea typeface="Helvetica Light"/>
                <a:cs typeface="Helvetica Light"/>
                <a:sym typeface="Helvetica Light"/>
              </a:defRPr>
            </a:pPr>
            <a:endParaRPr/>
          </a:p>
        </p:txBody>
      </p:sp>
      <p:grpSp>
        <p:nvGrpSpPr>
          <p:cNvPr id="342" name="Group 342"/>
          <p:cNvGrpSpPr/>
          <p:nvPr/>
        </p:nvGrpSpPr>
        <p:grpSpPr>
          <a:xfrm>
            <a:off x="-1528324" y="6377390"/>
            <a:ext cx="15816462" cy="488911"/>
            <a:chOff x="0" y="0"/>
            <a:chExt cx="15816460" cy="488909"/>
          </a:xfrm>
        </p:grpSpPr>
        <p:sp>
          <p:nvSpPr>
            <p:cNvPr id="339" name="Shape 339"/>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340" name="Shape 340"/>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341" name="Shape 341"/>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pic>
        <p:nvPicPr>
          <p:cNvPr id="343" name="HealthUnlocked logo.pdf"/>
          <p:cNvPicPr>
            <a:picLocks noChangeAspect="1"/>
          </p:cNvPicPr>
          <p:nvPr/>
        </p:nvPicPr>
        <p:blipFill>
          <a:blip r:embed="rId3">
            <a:extLst/>
          </a:blip>
          <a:stretch>
            <a:fillRect/>
          </a:stretch>
        </p:blipFill>
        <p:spPr>
          <a:xfrm>
            <a:off x="4152900" y="2542601"/>
            <a:ext cx="3886085" cy="380765"/>
          </a:xfrm>
          <a:prstGeom prst="rect">
            <a:avLst/>
          </a:prstGeom>
          <a:ln w="12700">
            <a:miter lim="400000"/>
          </a:ln>
        </p:spPr>
      </p:pic>
      <p:sp>
        <p:nvSpPr>
          <p:cNvPr id="344" name="Shape 344"/>
          <p:cNvSpPr/>
          <p:nvPr/>
        </p:nvSpPr>
        <p:spPr>
          <a:xfrm>
            <a:off x="3718676" y="849630"/>
            <a:ext cx="4638447" cy="5386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900">
                <a:latin typeface="Open Sans"/>
                <a:ea typeface="Open Sans"/>
                <a:cs typeface="Open Sans"/>
                <a:sym typeface="Open Sans"/>
              </a:defRPr>
            </a:lvl1pPr>
          </a:lstStyle>
          <a:p>
            <a:r>
              <a:rPr dirty="0">
                <a:solidFill>
                  <a:srgbClr val="0070C0"/>
                </a:solidFill>
              </a:rPr>
              <a:t>Digital Platform Case Study</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83972" y="2321476"/>
            <a:ext cx="12813671" cy="1817687"/>
          </a:xfrm>
          <a:prstGeom prst="rect">
            <a:avLst/>
          </a:prstGeom>
          <a:solidFill>
            <a:srgbClr val="EBF3F6"/>
          </a:solidFill>
          <a:ln w="3175">
            <a:miter lim="400000"/>
          </a:ln>
        </p:spPr>
        <p:txBody>
          <a:bodyPr lIns="35718" tIns="35718" rIns="35718" bIns="35718" anchor="ctr"/>
          <a:lstStyle/>
          <a:p>
            <a:pPr algn="ctr" defTabSz="580429">
              <a:defRPr sz="2200">
                <a:solidFill>
                  <a:srgbClr val="FFFFFF"/>
                </a:solidFill>
                <a:latin typeface="Helvetica Light"/>
                <a:ea typeface="Helvetica Light"/>
                <a:cs typeface="Helvetica Light"/>
                <a:sym typeface="Helvetica Light"/>
              </a:defRPr>
            </a:pPr>
            <a:endParaRPr/>
          </a:p>
        </p:txBody>
      </p:sp>
      <p:grpSp>
        <p:nvGrpSpPr>
          <p:cNvPr id="350" name="Group 350"/>
          <p:cNvGrpSpPr/>
          <p:nvPr/>
        </p:nvGrpSpPr>
        <p:grpSpPr>
          <a:xfrm>
            <a:off x="-1528324" y="6377390"/>
            <a:ext cx="15816462" cy="488911"/>
            <a:chOff x="0" y="0"/>
            <a:chExt cx="15816460" cy="488909"/>
          </a:xfrm>
        </p:grpSpPr>
        <p:sp>
          <p:nvSpPr>
            <p:cNvPr id="347" name="Shape 347"/>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348" name="Shape 348"/>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349" name="Shape 349"/>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sp>
        <p:nvSpPr>
          <p:cNvPr id="351" name="Shape 351"/>
          <p:cNvSpPr/>
          <p:nvPr/>
        </p:nvSpPr>
        <p:spPr>
          <a:xfrm>
            <a:off x="830756" y="2689299"/>
            <a:ext cx="10530488" cy="1082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900">
                <a:latin typeface="Open Sans"/>
                <a:ea typeface="Open Sans"/>
                <a:cs typeface="Open Sans"/>
                <a:sym typeface="Open Sans"/>
              </a:defRPr>
            </a:lvl1pPr>
          </a:lstStyle>
          <a:p>
            <a:r>
              <a:t>7 in 10 patients living with a chronic condition have never met anyone with the same illness before*</a:t>
            </a:r>
          </a:p>
        </p:txBody>
      </p:sp>
      <p:sp>
        <p:nvSpPr>
          <p:cNvPr id="352" name="Shape 352"/>
          <p:cNvSpPr/>
          <p:nvPr/>
        </p:nvSpPr>
        <p:spPr>
          <a:xfrm>
            <a:off x="6261417" y="5949705"/>
            <a:ext cx="5800321" cy="28733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321468">
              <a:spcBef>
                <a:spcPts val="800"/>
              </a:spcBef>
              <a:defRPr sz="1400">
                <a:latin typeface="Museo Sans 300"/>
                <a:ea typeface="Museo Sans 300"/>
                <a:cs typeface="Museo Sans 300"/>
                <a:sym typeface="Museo Sans 300"/>
              </a:defRPr>
            </a:lvl1pPr>
          </a:lstStyle>
          <a:p>
            <a:r>
              <a:t>*Multiple HealthUnlocked User Surveys (latests Feb 2016 n=4096)</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p:nvPr/>
        </p:nvSpPr>
        <p:spPr>
          <a:xfrm>
            <a:off x="4081886" y="217459"/>
            <a:ext cx="4503535" cy="4651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410765">
              <a:defRPr sz="2600">
                <a:solidFill>
                  <a:srgbClr val="FFFFFF"/>
                </a:solidFill>
                <a:latin typeface="Museo Sans 500"/>
                <a:ea typeface="Museo Sans 500"/>
                <a:cs typeface="Museo Sans 500"/>
                <a:sym typeface="Museo Sans 500"/>
              </a:defRPr>
            </a:lvl1pPr>
          </a:lstStyle>
          <a:p>
            <a:r>
              <a:t>Self care: part of the solution</a:t>
            </a:r>
          </a:p>
        </p:txBody>
      </p:sp>
      <p:sp>
        <p:nvSpPr>
          <p:cNvPr id="355" name="Shape 355"/>
          <p:cNvSpPr/>
          <p:nvPr/>
        </p:nvSpPr>
        <p:spPr>
          <a:xfrm>
            <a:off x="1288468" y="3903996"/>
            <a:ext cx="2195716" cy="96551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lgn="ctr" defTabSz="321468">
              <a:lnSpc>
                <a:spcPct val="120000"/>
              </a:lnSpc>
              <a:defRPr sz="2700">
                <a:latin typeface="Museo Sans 700"/>
                <a:ea typeface="Museo Sans 700"/>
                <a:cs typeface="Museo Sans 700"/>
                <a:sym typeface="Museo Sans 700"/>
              </a:defRPr>
            </a:pPr>
            <a:r>
              <a:t>&gt;600</a:t>
            </a:r>
          </a:p>
          <a:p>
            <a:pPr algn="ctr" defTabSz="321468">
              <a:lnSpc>
                <a:spcPct val="120000"/>
              </a:lnSpc>
              <a:defRPr sz="2700">
                <a:latin typeface="Museo Sans 300"/>
                <a:ea typeface="Museo Sans 300"/>
                <a:cs typeface="Museo Sans 300"/>
                <a:sym typeface="Museo Sans 300"/>
              </a:defRPr>
            </a:pPr>
            <a:r>
              <a:t>Communities</a:t>
            </a:r>
          </a:p>
        </p:txBody>
      </p:sp>
      <p:sp>
        <p:nvSpPr>
          <p:cNvPr id="356" name="Shape 356"/>
          <p:cNvSpPr/>
          <p:nvPr/>
        </p:nvSpPr>
        <p:spPr>
          <a:xfrm>
            <a:off x="9183124" y="3903996"/>
            <a:ext cx="2087360" cy="96551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lgn="ctr" defTabSz="321468">
              <a:lnSpc>
                <a:spcPct val="120000"/>
              </a:lnSpc>
              <a:defRPr sz="2700">
                <a:latin typeface="Museo Sans 700"/>
                <a:ea typeface="Museo Sans 700"/>
                <a:cs typeface="Museo Sans 700"/>
                <a:sym typeface="Museo Sans 700"/>
              </a:defRPr>
            </a:pPr>
            <a:r>
              <a:t>5MM</a:t>
            </a:r>
          </a:p>
          <a:p>
            <a:pPr algn="ctr" defTabSz="321468">
              <a:lnSpc>
                <a:spcPct val="120000"/>
              </a:lnSpc>
              <a:defRPr sz="2700">
                <a:latin typeface="Museo Sans 500"/>
                <a:ea typeface="Museo Sans 500"/>
                <a:cs typeface="Museo Sans 500"/>
                <a:sym typeface="Museo Sans 500"/>
              </a:defRPr>
            </a:pPr>
            <a:r>
              <a:t>Visits/Month</a:t>
            </a:r>
          </a:p>
        </p:txBody>
      </p:sp>
      <p:sp>
        <p:nvSpPr>
          <p:cNvPr id="357" name="Shape 357"/>
          <p:cNvSpPr/>
          <p:nvPr/>
        </p:nvSpPr>
        <p:spPr>
          <a:xfrm>
            <a:off x="5560522" y="3903996"/>
            <a:ext cx="1546264" cy="96551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lgn="ctr" defTabSz="321468">
              <a:lnSpc>
                <a:spcPct val="120000"/>
              </a:lnSpc>
              <a:defRPr sz="2700">
                <a:latin typeface="Museo Sans 700"/>
                <a:ea typeface="Museo Sans 700"/>
                <a:cs typeface="Museo Sans 700"/>
                <a:sym typeface="Museo Sans 700"/>
              </a:defRPr>
            </a:pPr>
            <a:r>
              <a:t>490,000</a:t>
            </a:r>
          </a:p>
          <a:p>
            <a:pPr algn="ctr" defTabSz="321468">
              <a:lnSpc>
                <a:spcPct val="120000"/>
              </a:lnSpc>
              <a:defRPr sz="2700">
                <a:latin typeface="Museo Sans 300"/>
                <a:ea typeface="Museo Sans 300"/>
                <a:cs typeface="Museo Sans 300"/>
                <a:sym typeface="Museo Sans 300"/>
              </a:defRPr>
            </a:pPr>
            <a:r>
              <a:t>Members</a:t>
            </a:r>
          </a:p>
        </p:txBody>
      </p:sp>
      <p:grpSp>
        <p:nvGrpSpPr>
          <p:cNvPr id="361" name="Group 361"/>
          <p:cNvGrpSpPr/>
          <p:nvPr/>
        </p:nvGrpSpPr>
        <p:grpSpPr>
          <a:xfrm>
            <a:off x="3279342" y="271166"/>
            <a:ext cx="5633315" cy="3299912"/>
            <a:chOff x="0" y="0"/>
            <a:chExt cx="5633314" cy="3299910"/>
          </a:xfrm>
        </p:grpSpPr>
        <p:pic>
          <p:nvPicPr>
            <p:cNvPr id="358" name="computerred.png"/>
            <p:cNvPicPr>
              <a:picLocks noChangeAspect="1"/>
            </p:cNvPicPr>
            <p:nvPr/>
          </p:nvPicPr>
          <p:blipFill>
            <a:blip r:embed="rId3">
              <a:extLst/>
            </a:blip>
            <a:stretch>
              <a:fillRect/>
            </a:stretch>
          </p:blipFill>
          <p:spPr>
            <a:xfrm>
              <a:off x="981913" y="0"/>
              <a:ext cx="4056001" cy="3253409"/>
            </a:xfrm>
            <a:prstGeom prst="rect">
              <a:avLst/>
            </a:prstGeom>
            <a:ln w="12700" cap="flat">
              <a:noFill/>
              <a:miter lim="400000"/>
            </a:ln>
            <a:effectLst/>
          </p:spPr>
        </p:pic>
        <p:pic>
          <p:nvPicPr>
            <p:cNvPr id="359" name="phonered.png"/>
            <p:cNvPicPr>
              <a:picLocks noChangeAspect="1"/>
            </p:cNvPicPr>
            <p:nvPr/>
          </p:nvPicPr>
          <p:blipFill>
            <a:blip r:embed="rId4">
              <a:extLst/>
            </a:blip>
            <a:stretch>
              <a:fillRect/>
            </a:stretch>
          </p:blipFill>
          <p:spPr>
            <a:xfrm>
              <a:off x="4828799" y="1624357"/>
              <a:ext cx="804516" cy="1675554"/>
            </a:xfrm>
            <a:prstGeom prst="rect">
              <a:avLst/>
            </a:prstGeom>
            <a:ln w="12700" cap="flat">
              <a:noFill/>
              <a:miter lim="400000"/>
            </a:ln>
            <a:effectLst/>
          </p:spPr>
        </p:pic>
        <p:pic>
          <p:nvPicPr>
            <p:cNvPr id="360" name="tabletred.png"/>
            <p:cNvPicPr>
              <a:picLocks noChangeAspect="1"/>
            </p:cNvPicPr>
            <p:nvPr/>
          </p:nvPicPr>
          <p:blipFill>
            <a:blip r:embed="rId5">
              <a:extLst/>
            </a:blip>
            <a:stretch>
              <a:fillRect/>
            </a:stretch>
          </p:blipFill>
          <p:spPr>
            <a:xfrm>
              <a:off x="0" y="1257684"/>
              <a:ext cx="1429361" cy="2017923"/>
            </a:xfrm>
            <a:prstGeom prst="rect">
              <a:avLst/>
            </a:prstGeom>
            <a:ln w="12700" cap="flat">
              <a:noFill/>
              <a:miter lim="400000"/>
            </a:ln>
            <a:effectLst/>
          </p:spPr>
        </p:pic>
      </p:grpSp>
      <p:sp>
        <p:nvSpPr>
          <p:cNvPr id="362" name="Shape 362"/>
          <p:cNvSpPr/>
          <p:nvPr/>
        </p:nvSpPr>
        <p:spPr>
          <a:xfrm>
            <a:off x="813889" y="4960304"/>
            <a:ext cx="3144874" cy="1207856"/>
          </a:xfrm>
          <a:prstGeom prst="roundRect">
            <a:avLst>
              <a:gd name="adj" fmla="val 19885"/>
            </a:avLst>
          </a:prstGeom>
          <a:solidFill>
            <a:srgbClr val="D8457D"/>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lstStyle>
            <a:lvl1pPr algn="ctr" defTabSz="321468">
              <a:lnSpc>
                <a:spcPct val="120000"/>
              </a:lnSpc>
              <a:defRPr sz="1600">
                <a:solidFill>
                  <a:srgbClr val="FFFFFF"/>
                </a:solidFill>
                <a:latin typeface="Museo Sans 500"/>
                <a:ea typeface="Museo Sans 500"/>
                <a:cs typeface="Museo Sans 500"/>
                <a:sym typeface="Museo Sans 500"/>
              </a:defRPr>
            </a:lvl1pPr>
          </a:lstStyle>
          <a:p>
            <a:r>
              <a:t>160 different disease areas (as well as lifestyle/wellbeing  communities)</a:t>
            </a:r>
          </a:p>
        </p:txBody>
      </p:sp>
      <p:sp>
        <p:nvSpPr>
          <p:cNvPr id="363" name="Shape 363"/>
          <p:cNvSpPr/>
          <p:nvPr/>
        </p:nvSpPr>
        <p:spPr>
          <a:xfrm>
            <a:off x="4761217" y="4968274"/>
            <a:ext cx="3144874" cy="1191916"/>
          </a:xfrm>
          <a:prstGeom prst="roundRect">
            <a:avLst>
              <a:gd name="adj" fmla="val 20151"/>
            </a:avLst>
          </a:prstGeom>
          <a:solidFill>
            <a:srgbClr val="513A7D"/>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lstStyle>
            <a:lvl1pPr algn="ctr" defTabSz="321468">
              <a:lnSpc>
                <a:spcPct val="120000"/>
              </a:lnSpc>
              <a:defRPr sz="1600">
                <a:solidFill>
                  <a:srgbClr val="FFFFFF"/>
                </a:solidFill>
                <a:latin typeface="Museo Sans 500"/>
                <a:ea typeface="Museo Sans 500"/>
                <a:cs typeface="Museo Sans 500"/>
                <a:sym typeface="Museo Sans 500"/>
              </a:defRPr>
            </a:lvl1pPr>
          </a:lstStyle>
          <a:p>
            <a:r>
              <a:t>Highly engaged core of network who actively contribute</a:t>
            </a:r>
          </a:p>
        </p:txBody>
      </p:sp>
      <p:sp>
        <p:nvSpPr>
          <p:cNvPr id="364" name="Shape 364"/>
          <p:cNvSpPr/>
          <p:nvPr/>
        </p:nvSpPr>
        <p:spPr>
          <a:xfrm>
            <a:off x="8708545" y="4968274"/>
            <a:ext cx="3144874" cy="1191916"/>
          </a:xfrm>
          <a:prstGeom prst="roundRect">
            <a:avLst>
              <a:gd name="adj" fmla="val 20151"/>
            </a:avLst>
          </a:prstGeom>
          <a:solidFill>
            <a:srgbClr val="F7B836"/>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lstStyle/>
          <a:p>
            <a:pPr algn="ctr" defTabSz="321468">
              <a:lnSpc>
                <a:spcPct val="120000"/>
              </a:lnSpc>
              <a:defRPr sz="1600">
                <a:solidFill>
                  <a:srgbClr val="FFFFFF"/>
                </a:solidFill>
                <a:latin typeface="Museo Sans 500"/>
                <a:ea typeface="Museo Sans 500"/>
                <a:cs typeface="Museo Sans 500"/>
                <a:sym typeface="Museo Sans 500"/>
              </a:defRPr>
            </a:pPr>
            <a:r>
              <a:t>70% Google</a:t>
            </a:r>
          </a:p>
          <a:p>
            <a:pPr algn="ctr" defTabSz="321468">
              <a:lnSpc>
                <a:spcPct val="120000"/>
              </a:lnSpc>
              <a:defRPr sz="1600">
                <a:solidFill>
                  <a:srgbClr val="FFFFFF"/>
                </a:solidFill>
                <a:latin typeface="Museo Sans 500"/>
                <a:ea typeface="Museo Sans 500"/>
                <a:cs typeface="Museo Sans 500"/>
                <a:sym typeface="Museo Sans 500"/>
              </a:defRPr>
            </a:pPr>
            <a:r>
              <a:t>Remainder: NHS, Partners sites etc</a:t>
            </a:r>
          </a:p>
        </p:txBody>
      </p:sp>
      <p:grpSp>
        <p:nvGrpSpPr>
          <p:cNvPr id="368" name="Group 368"/>
          <p:cNvGrpSpPr/>
          <p:nvPr/>
        </p:nvGrpSpPr>
        <p:grpSpPr>
          <a:xfrm>
            <a:off x="-1528324" y="6377390"/>
            <a:ext cx="15816462" cy="488911"/>
            <a:chOff x="0" y="0"/>
            <a:chExt cx="15816460" cy="488909"/>
          </a:xfrm>
        </p:grpSpPr>
        <p:sp>
          <p:nvSpPr>
            <p:cNvPr id="365" name="Shape 365"/>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366" name="Shape 366"/>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367" name="Shape 367"/>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6" name="Group 396"/>
          <p:cNvGrpSpPr/>
          <p:nvPr/>
        </p:nvGrpSpPr>
        <p:grpSpPr>
          <a:xfrm>
            <a:off x="3012570" y="619769"/>
            <a:ext cx="7395194" cy="5969503"/>
            <a:chOff x="0" y="0"/>
            <a:chExt cx="7395192" cy="5969502"/>
          </a:xfrm>
        </p:grpSpPr>
        <p:pic>
          <p:nvPicPr>
            <p:cNvPr id="372" name="action on pain.jpg"/>
            <p:cNvPicPr>
              <a:picLocks noChangeAspect="1"/>
            </p:cNvPicPr>
            <p:nvPr/>
          </p:nvPicPr>
          <p:blipFill>
            <a:blip r:embed="rId3">
              <a:alphaModFix amt="81831"/>
              <a:extLst/>
            </a:blip>
            <a:srcRect t="27603" b="27603"/>
            <a:stretch>
              <a:fillRect/>
            </a:stretch>
          </p:blipFill>
          <p:spPr>
            <a:xfrm>
              <a:off x="4267489" y="1983544"/>
              <a:ext cx="1165666" cy="522144"/>
            </a:xfrm>
            <a:prstGeom prst="rect">
              <a:avLst/>
            </a:prstGeom>
            <a:ln w="12700" cap="flat">
              <a:noFill/>
              <a:miter lim="400000"/>
            </a:ln>
            <a:effectLst/>
          </p:spPr>
        </p:pic>
        <p:grpSp>
          <p:nvGrpSpPr>
            <p:cNvPr id="395" name="Group 395"/>
            <p:cNvGrpSpPr/>
            <p:nvPr/>
          </p:nvGrpSpPr>
          <p:grpSpPr>
            <a:xfrm>
              <a:off x="0" y="0"/>
              <a:ext cx="7395193" cy="5969503"/>
              <a:chOff x="0" y="0"/>
              <a:chExt cx="7395192" cy="5969502"/>
            </a:xfrm>
          </p:grpSpPr>
          <p:sp>
            <p:nvSpPr>
              <p:cNvPr id="373" name="Shape 373"/>
              <p:cNvSpPr/>
              <p:nvPr/>
            </p:nvSpPr>
            <p:spPr>
              <a:xfrm>
                <a:off x="5853806" y="5720265"/>
                <a:ext cx="1541387" cy="2492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8" tIns="35718" rIns="35718" bIns="35718" numCol="1" anchor="ctr">
                <a:spAutoFit/>
              </a:bodyPr>
              <a:lstStyle>
                <a:lvl1pPr algn="r" defTabSz="410765">
                  <a:defRPr sz="1200">
                    <a:solidFill>
                      <a:srgbClr val="129A68"/>
                    </a:solidFill>
                    <a:latin typeface="Museo Sans 500"/>
                    <a:ea typeface="Museo Sans 500"/>
                    <a:cs typeface="Museo Sans 500"/>
                    <a:sym typeface="Museo Sans 500"/>
                  </a:defRPr>
                </a:lvl1pPr>
              </a:lstStyle>
              <a:p>
                <a:r>
                  <a:t>healthunlocked.com</a:t>
                </a:r>
              </a:p>
            </p:txBody>
          </p:sp>
          <p:pic>
            <p:nvPicPr>
              <p:cNvPr id="374" name="pasted-image.png"/>
              <p:cNvPicPr>
                <a:picLocks noChangeAspect="1"/>
              </p:cNvPicPr>
              <p:nvPr/>
            </p:nvPicPr>
            <p:blipFill>
              <a:blip r:embed="rId4">
                <a:alphaModFix amt="70025"/>
                <a:extLst/>
              </a:blip>
              <a:stretch>
                <a:fillRect/>
              </a:stretch>
            </p:blipFill>
            <p:spPr>
              <a:xfrm>
                <a:off x="500428" y="339314"/>
                <a:ext cx="1640258" cy="1044862"/>
              </a:xfrm>
              <a:prstGeom prst="rect">
                <a:avLst/>
              </a:prstGeom>
              <a:ln w="12700" cap="flat">
                <a:noFill/>
                <a:miter lim="400000"/>
              </a:ln>
              <a:effectLst/>
            </p:spPr>
          </p:pic>
          <p:pic>
            <p:nvPicPr>
              <p:cNvPr id="375" name="epilepsy.jpg"/>
              <p:cNvPicPr>
                <a:picLocks noChangeAspect="1"/>
              </p:cNvPicPr>
              <p:nvPr/>
            </p:nvPicPr>
            <p:blipFill>
              <a:blip r:embed="rId5">
                <a:alphaModFix amt="70025"/>
                <a:extLst/>
              </a:blip>
              <a:srcRect t="28448" b="28448"/>
              <a:stretch>
                <a:fillRect/>
              </a:stretch>
            </p:blipFill>
            <p:spPr>
              <a:xfrm>
                <a:off x="371777" y="4006664"/>
                <a:ext cx="1165666" cy="502442"/>
              </a:xfrm>
              <a:prstGeom prst="rect">
                <a:avLst/>
              </a:prstGeom>
              <a:ln w="12700" cap="flat">
                <a:noFill/>
                <a:miter lim="400000"/>
              </a:ln>
              <a:effectLst/>
            </p:spPr>
          </p:pic>
          <p:pic>
            <p:nvPicPr>
              <p:cNvPr id="376" name="lupus uk.jpg"/>
              <p:cNvPicPr>
                <a:picLocks noChangeAspect="1"/>
              </p:cNvPicPr>
              <p:nvPr/>
            </p:nvPicPr>
            <p:blipFill>
              <a:blip r:embed="rId6">
                <a:alphaModFix amt="70025"/>
                <a:extLst/>
              </a:blip>
              <a:srcRect b="21897"/>
              <a:stretch>
                <a:fillRect/>
              </a:stretch>
            </p:blipFill>
            <p:spPr>
              <a:xfrm>
                <a:off x="4619063" y="1098832"/>
                <a:ext cx="1165666" cy="910410"/>
              </a:xfrm>
              <a:prstGeom prst="rect">
                <a:avLst/>
              </a:prstGeom>
              <a:ln w="12700" cap="flat">
                <a:noFill/>
                <a:miter lim="400000"/>
              </a:ln>
              <a:effectLst/>
            </p:spPr>
          </p:pic>
          <p:pic>
            <p:nvPicPr>
              <p:cNvPr id="377" name="parkinsons.jpg"/>
              <p:cNvPicPr>
                <a:picLocks noChangeAspect="1"/>
              </p:cNvPicPr>
              <p:nvPr/>
            </p:nvPicPr>
            <p:blipFill>
              <a:blip r:embed="rId7">
                <a:alphaModFix amt="70025"/>
                <a:extLst/>
              </a:blip>
              <a:stretch>
                <a:fillRect/>
              </a:stretch>
            </p:blipFill>
            <p:spPr>
              <a:xfrm>
                <a:off x="4431573" y="2557820"/>
                <a:ext cx="975033" cy="975033"/>
              </a:xfrm>
              <a:prstGeom prst="rect">
                <a:avLst/>
              </a:prstGeom>
              <a:ln w="12700" cap="flat">
                <a:noFill/>
                <a:miter lim="400000"/>
              </a:ln>
              <a:effectLst/>
            </p:spPr>
          </p:pic>
          <p:pic>
            <p:nvPicPr>
              <p:cNvPr id="378" name="ovacome.png"/>
              <p:cNvPicPr>
                <a:picLocks noChangeAspect="1"/>
              </p:cNvPicPr>
              <p:nvPr/>
            </p:nvPicPr>
            <p:blipFill>
              <a:blip r:embed="rId8">
                <a:alphaModFix amt="70025"/>
                <a:extLst/>
              </a:blip>
              <a:stretch>
                <a:fillRect/>
              </a:stretch>
            </p:blipFill>
            <p:spPr>
              <a:xfrm>
                <a:off x="4254514" y="1088059"/>
                <a:ext cx="971672" cy="231351"/>
              </a:xfrm>
              <a:prstGeom prst="rect">
                <a:avLst/>
              </a:prstGeom>
              <a:ln w="12700" cap="flat">
                <a:noFill/>
                <a:miter lim="400000"/>
              </a:ln>
              <a:effectLst/>
            </p:spPr>
          </p:pic>
          <p:pic>
            <p:nvPicPr>
              <p:cNvPr id="379" name="fma.png"/>
              <p:cNvPicPr>
                <a:picLocks noChangeAspect="1"/>
              </p:cNvPicPr>
              <p:nvPr/>
            </p:nvPicPr>
            <p:blipFill>
              <a:blip r:embed="rId9">
                <a:alphaModFix amt="70025"/>
                <a:extLst/>
              </a:blip>
              <a:stretch>
                <a:fillRect/>
              </a:stretch>
            </p:blipFill>
            <p:spPr>
              <a:xfrm>
                <a:off x="3514355" y="4529302"/>
                <a:ext cx="987016" cy="987016"/>
              </a:xfrm>
              <a:prstGeom prst="rect">
                <a:avLst/>
              </a:prstGeom>
              <a:ln w="12700" cap="flat">
                <a:noFill/>
                <a:miter lim="400000"/>
              </a:ln>
              <a:effectLst/>
            </p:spPr>
          </p:pic>
          <p:pic>
            <p:nvPicPr>
              <p:cNvPr id="380" name="blt_logo.jpg"/>
              <p:cNvPicPr>
                <a:picLocks noChangeAspect="1"/>
              </p:cNvPicPr>
              <p:nvPr/>
            </p:nvPicPr>
            <p:blipFill>
              <a:blip r:embed="rId10">
                <a:alphaModFix amt="70025"/>
                <a:extLst/>
              </a:blip>
              <a:stretch>
                <a:fillRect/>
              </a:stretch>
            </p:blipFill>
            <p:spPr>
              <a:xfrm>
                <a:off x="1980790" y="600949"/>
                <a:ext cx="1165666" cy="663434"/>
              </a:xfrm>
              <a:prstGeom prst="rect">
                <a:avLst/>
              </a:prstGeom>
              <a:ln w="12700" cap="flat">
                <a:noFill/>
                <a:miter lim="400000"/>
              </a:ln>
              <a:effectLst/>
            </p:spPr>
          </p:pic>
          <p:pic>
            <p:nvPicPr>
              <p:cNvPr id="381" name="blf.jpg"/>
              <p:cNvPicPr>
                <a:picLocks noChangeAspect="1"/>
              </p:cNvPicPr>
              <p:nvPr/>
            </p:nvPicPr>
            <p:blipFill>
              <a:blip r:embed="rId11">
                <a:alphaModFix amt="70025"/>
                <a:extLst/>
              </a:blip>
              <a:stretch>
                <a:fillRect/>
              </a:stretch>
            </p:blipFill>
            <p:spPr>
              <a:xfrm>
                <a:off x="2799642" y="4632849"/>
                <a:ext cx="646759" cy="1147254"/>
              </a:xfrm>
              <a:prstGeom prst="rect">
                <a:avLst/>
              </a:prstGeom>
              <a:ln w="12700" cap="flat">
                <a:noFill/>
                <a:miter lim="400000"/>
              </a:ln>
              <a:effectLst/>
            </p:spPr>
          </p:pic>
          <p:pic>
            <p:nvPicPr>
              <p:cNvPr id="382" name="nras.png"/>
              <p:cNvPicPr>
                <a:picLocks noChangeAspect="1"/>
              </p:cNvPicPr>
              <p:nvPr/>
            </p:nvPicPr>
            <p:blipFill>
              <a:blip r:embed="rId12">
                <a:alphaModFix amt="70025"/>
                <a:extLst/>
              </a:blip>
              <a:srcRect/>
              <a:stretch>
                <a:fillRect/>
              </a:stretch>
            </p:blipFill>
            <p:spPr>
              <a:xfrm>
                <a:off x="4058944" y="4088000"/>
                <a:ext cx="1582641" cy="611649"/>
              </a:xfrm>
              <a:prstGeom prst="rect">
                <a:avLst/>
              </a:prstGeom>
              <a:ln w="12700" cap="flat">
                <a:noFill/>
                <a:miter lim="400000"/>
              </a:ln>
              <a:effectLst/>
            </p:spPr>
          </p:pic>
          <p:pic>
            <p:nvPicPr>
              <p:cNvPr id="383" name="nct.jpg"/>
              <p:cNvPicPr>
                <a:picLocks noChangeAspect="1"/>
              </p:cNvPicPr>
              <p:nvPr/>
            </p:nvPicPr>
            <p:blipFill>
              <a:blip r:embed="rId13">
                <a:alphaModFix amt="70025"/>
                <a:extLst/>
              </a:blip>
              <a:stretch>
                <a:fillRect/>
              </a:stretch>
            </p:blipFill>
            <p:spPr>
              <a:xfrm>
                <a:off x="170175" y="3210012"/>
                <a:ext cx="1084831" cy="762898"/>
              </a:xfrm>
              <a:prstGeom prst="rect">
                <a:avLst/>
              </a:prstGeom>
              <a:ln w="12700" cap="flat">
                <a:noFill/>
                <a:miter lim="400000"/>
              </a:ln>
              <a:effectLst/>
            </p:spPr>
          </p:pic>
          <p:pic>
            <p:nvPicPr>
              <p:cNvPr id="384" name="meningitis.jpg"/>
              <p:cNvPicPr>
                <a:picLocks noChangeAspect="1"/>
              </p:cNvPicPr>
              <p:nvPr/>
            </p:nvPicPr>
            <p:blipFill>
              <a:blip r:embed="rId14">
                <a:alphaModFix amt="70025"/>
                <a:extLst/>
              </a:blip>
              <a:stretch>
                <a:fillRect/>
              </a:stretch>
            </p:blipFill>
            <p:spPr>
              <a:xfrm>
                <a:off x="5240770" y="2223881"/>
                <a:ext cx="837260" cy="837260"/>
              </a:xfrm>
              <a:prstGeom prst="rect">
                <a:avLst/>
              </a:prstGeom>
              <a:ln w="12700" cap="flat">
                <a:noFill/>
                <a:miter lim="400000"/>
              </a:ln>
              <a:effectLst/>
            </p:spPr>
          </p:pic>
          <p:pic>
            <p:nvPicPr>
              <p:cNvPr id="385" name="choices.png"/>
              <p:cNvPicPr>
                <a:picLocks noChangeAspect="1"/>
              </p:cNvPicPr>
              <p:nvPr/>
            </p:nvPicPr>
            <p:blipFill>
              <a:blip r:embed="rId15">
                <a:alphaModFix amt="70025"/>
                <a:extLst/>
              </a:blip>
              <a:stretch>
                <a:fillRect/>
              </a:stretch>
            </p:blipFill>
            <p:spPr>
              <a:xfrm>
                <a:off x="644080" y="4542851"/>
                <a:ext cx="987016" cy="697101"/>
              </a:xfrm>
              <a:prstGeom prst="rect">
                <a:avLst/>
              </a:prstGeom>
              <a:ln w="12700" cap="flat">
                <a:noFill/>
                <a:miter lim="400000"/>
              </a:ln>
              <a:effectLst/>
            </p:spPr>
          </p:pic>
          <p:pic>
            <p:nvPicPr>
              <p:cNvPr id="386" name="asthma uk.png"/>
              <p:cNvPicPr>
                <a:picLocks noChangeAspect="1"/>
              </p:cNvPicPr>
              <p:nvPr/>
            </p:nvPicPr>
            <p:blipFill>
              <a:blip r:embed="rId16">
                <a:alphaModFix amt="70025"/>
                <a:extLst/>
              </a:blip>
              <a:stretch>
                <a:fillRect/>
              </a:stretch>
            </p:blipFill>
            <p:spPr>
              <a:xfrm>
                <a:off x="1726218" y="4529302"/>
                <a:ext cx="978302" cy="987016"/>
              </a:xfrm>
              <a:prstGeom prst="rect">
                <a:avLst/>
              </a:prstGeom>
              <a:ln w="12700" cap="flat">
                <a:noFill/>
                <a:miter lim="400000"/>
              </a:ln>
              <a:effectLst/>
            </p:spPr>
          </p:pic>
          <p:pic>
            <p:nvPicPr>
              <p:cNvPr id="387" name="thyroid.png"/>
              <p:cNvPicPr>
                <a:picLocks noChangeAspect="1"/>
              </p:cNvPicPr>
              <p:nvPr/>
            </p:nvPicPr>
            <p:blipFill>
              <a:blip r:embed="rId17">
                <a:alphaModFix amt="70025"/>
                <a:extLst/>
              </a:blip>
              <a:stretch>
                <a:fillRect/>
              </a:stretch>
            </p:blipFill>
            <p:spPr>
              <a:xfrm>
                <a:off x="280281" y="1469347"/>
                <a:ext cx="1267118" cy="424636"/>
              </a:xfrm>
              <a:prstGeom prst="rect">
                <a:avLst/>
              </a:prstGeom>
              <a:ln w="12700" cap="flat">
                <a:noFill/>
                <a:miter lim="400000"/>
              </a:ln>
              <a:effectLst/>
            </p:spPr>
          </p:pic>
          <p:pic>
            <p:nvPicPr>
              <p:cNvPr id="388" name="bsf.jpg"/>
              <p:cNvPicPr>
                <a:picLocks noChangeAspect="1"/>
              </p:cNvPicPr>
              <p:nvPr/>
            </p:nvPicPr>
            <p:blipFill>
              <a:blip r:embed="rId18">
                <a:alphaModFix amt="70025"/>
                <a:extLst/>
              </a:blip>
              <a:srcRect/>
              <a:stretch>
                <a:fillRect/>
              </a:stretch>
            </p:blipFill>
            <p:spPr>
              <a:xfrm>
                <a:off x="4064467" y="254314"/>
                <a:ext cx="729730" cy="762899"/>
              </a:xfrm>
              <a:prstGeom prst="rect">
                <a:avLst/>
              </a:prstGeom>
              <a:ln w="12700" cap="flat">
                <a:noFill/>
                <a:miter lim="400000"/>
              </a:ln>
              <a:effectLst/>
            </p:spPr>
          </p:pic>
          <p:pic>
            <p:nvPicPr>
              <p:cNvPr id="389" name="endometriosis.png"/>
              <p:cNvPicPr>
                <a:picLocks noChangeAspect="1"/>
              </p:cNvPicPr>
              <p:nvPr/>
            </p:nvPicPr>
            <p:blipFill>
              <a:blip r:embed="rId19">
                <a:alphaModFix amt="70025"/>
                <a:extLst/>
              </a:blip>
              <a:stretch>
                <a:fillRect/>
              </a:stretch>
            </p:blipFill>
            <p:spPr>
              <a:xfrm>
                <a:off x="0" y="2203447"/>
                <a:ext cx="1425181" cy="697100"/>
              </a:xfrm>
              <a:prstGeom prst="rect">
                <a:avLst/>
              </a:prstGeom>
              <a:ln w="12700" cap="flat">
                <a:noFill/>
                <a:miter lim="400000"/>
              </a:ln>
              <a:effectLst/>
            </p:spPr>
          </p:pic>
          <p:pic>
            <p:nvPicPr>
              <p:cNvPr id="390" name="afa.jpg"/>
              <p:cNvPicPr>
                <a:picLocks noChangeAspect="1"/>
              </p:cNvPicPr>
              <p:nvPr/>
            </p:nvPicPr>
            <p:blipFill>
              <a:blip r:embed="rId20">
                <a:alphaModFix amt="70025"/>
                <a:extLst/>
              </a:blip>
              <a:stretch>
                <a:fillRect/>
              </a:stretch>
            </p:blipFill>
            <p:spPr>
              <a:xfrm>
                <a:off x="20977" y="1728003"/>
                <a:ext cx="837260" cy="480029"/>
              </a:xfrm>
              <a:prstGeom prst="rect">
                <a:avLst/>
              </a:prstGeom>
              <a:ln w="12700" cap="flat">
                <a:noFill/>
                <a:miter lim="400000"/>
              </a:ln>
              <a:effectLst/>
            </p:spPr>
          </p:pic>
          <p:pic>
            <p:nvPicPr>
              <p:cNvPr id="391" name="ibs.jpg"/>
              <p:cNvPicPr>
                <a:picLocks noChangeAspect="1"/>
              </p:cNvPicPr>
              <p:nvPr/>
            </p:nvPicPr>
            <p:blipFill>
              <a:blip r:embed="rId21">
                <a:alphaModFix amt="70025"/>
                <a:extLst/>
              </a:blip>
              <a:stretch>
                <a:fillRect/>
              </a:stretch>
            </p:blipFill>
            <p:spPr>
              <a:xfrm>
                <a:off x="4329270" y="3447148"/>
                <a:ext cx="1745251" cy="589306"/>
              </a:xfrm>
              <a:prstGeom prst="rect">
                <a:avLst/>
              </a:prstGeom>
              <a:ln w="12700" cap="flat">
                <a:noFill/>
                <a:miter lim="400000"/>
              </a:ln>
              <a:effectLst/>
            </p:spPr>
          </p:pic>
          <p:pic>
            <p:nvPicPr>
              <p:cNvPr id="392" name="quit support.jpg"/>
              <p:cNvPicPr>
                <a:picLocks noChangeAspect="1"/>
              </p:cNvPicPr>
              <p:nvPr/>
            </p:nvPicPr>
            <p:blipFill>
              <a:blip r:embed="rId22">
                <a:alphaModFix amt="70025"/>
                <a:extLst/>
              </a:blip>
              <a:srcRect t="20854" b="20854"/>
              <a:stretch>
                <a:fillRect/>
              </a:stretch>
            </p:blipFill>
            <p:spPr>
              <a:xfrm>
                <a:off x="4402801" y="4667933"/>
                <a:ext cx="837260" cy="488051"/>
              </a:xfrm>
              <a:prstGeom prst="rect">
                <a:avLst/>
              </a:prstGeom>
              <a:ln w="12700" cap="flat">
                <a:noFill/>
                <a:miter lim="400000"/>
              </a:ln>
              <a:effectLst/>
            </p:spPr>
          </p:pic>
          <p:pic>
            <p:nvPicPr>
              <p:cNvPr id="393" name="pasted-image.png"/>
              <p:cNvPicPr>
                <a:picLocks noChangeAspect="1"/>
              </p:cNvPicPr>
              <p:nvPr/>
            </p:nvPicPr>
            <p:blipFill>
              <a:blip r:embed="rId23">
                <a:alphaModFix amt="70025"/>
                <a:extLst/>
              </a:blip>
              <a:stretch>
                <a:fillRect/>
              </a:stretch>
            </p:blipFill>
            <p:spPr>
              <a:xfrm>
                <a:off x="1664712" y="0"/>
                <a:ext cx="2239361" cy="589306"/>
              </a:xfrm>
              <a:prstGeom prst="rect">
                <a:avLst/>
              </a:prstGeom>
              <a:ln w="12700" cap="flat">
                <a:noFill/>
                <a:miter lim="400000"/>
              </a:ln>
              <a:effectLst/>
            </p:spPr>
          </p:pic>
          <p:pic>
            <p:nvPicPr>
              <p:cNvPr id="394" name="nmc.png"/>
              <p:cNvPicPr>
                <a:picLocks noChangeAspect="1"/>
              </p:cNvPicPr>
              <p:nvPr/>
            </p:nvPicPr>
            <p:blipFill>
              <a:blip r:embed="rId24">
                <a:alphaModFix amt="70025"/>
                <a:extLst/>
              </a:blip>
              <a:stretch>
                <a:fillRect/>
              </a:stretch>
            </p:blipFill>
            <p:spPr>
              <a:xfrm>
                <a:off x="3192972" y="582577"/>
                <a:ext cx="797190" cy="700178"/>
              </a:xfrm>
              <a:prstGeom prst="rect">
                <a:avLst/>
              </a:prstGeom>
              <a:ln w="12700" cap="flat">
                <a:noFill/>
                <a:miter lim="400000"/>
              </a:ln>
              <a:effectLst/>
            </p:spPr>
          </p:pic>
        </p:grpSp>
      </p:grpSp>
      <p:sp>
        <p:nvSpPr>
          <p:cNvPr id="397" name="Shape 397"/>
          <p:cNvSpPr/>
          <p:nvPr/>
        </p:nvSpPr>
        <p:spPr>
          <a:xfrm>
            <a:off x="1698978" y="6473980"/>
            <a:ext cx="1485456" cy="2492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defTabSz="410765">
              <a:defRPr sz="1200">
                <a:solidFill>
                  <a:srgbClr val="129A68"/>
                </a:solidFill>
                <a:latin typeface="Museo Sans 500"/>
                <a:ea typeface="Museo Sans 500"/>
                <a:cs typeface="Museo Sans 500"/>
                <a:sym typeface="Museo Sans 500"/>
              </a:defRPr>
            </a:lvl1pPr>
          </a:lstStyle>
          <a:p>
            <a:r>
              <a:t>#UnlockYourHealth</a:t>
            </a:r>
          </a:p>
        </p:txBody>
      </p:sp>
      <p:sp>
        <p:nvSpPr>
          <p:cNvPr id="418" name="Shape 418"/>
          <p:cNvSpPr/>
          <p:nvPr/>
        </p:nvSpPr>
        <p:spPr>
          <a:xfrm>
            <a:off x="6025103" y="2248517"/>
            <a:ext cx="936" cy="6085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cap="rnd">
            <a:solidFill>
              <a:srgbClr val="000000"/>
            </a:solidFill>
            <a:custDash>
              <a:ds d="100000" sp="200000"/>
            </a:custDash>
            <a:miter lim="400000"/>
          </a:ln>
        </p:spPr>
        <p:txBody>
          <a:bodyPr/>
          <a:lstStyle/>
          <a:p>
            <a:endParaRPr/>
          </a:p>
        </p:txBody>
      </p:sp>
      <p:sp>
        <p:nvSpPr>
          <p:cNvPr id="419" name="Shape 419"/>
          <p:cNvSpPr/>
          <p:nvPr/>
        </p:nvSpPr>
        <p:spPr>
          <a:xfrm>
            <a:off x="6024562" y="2349072"/>
            <a:ext cx="857396" cy="11787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cap="rnd">
            <a:solidFill>
              <a:srgbClr val="000000"/>
            </a:solidFill>
            <a:custDash>
              <a:ds d="100000" sp="200000"/>
            </a:custDash>
            <a:miter lim="400000"/>
          </a:ln>
        </p:spPr>
        <p:txBody>
          <a:bodyPr/>
          <a:lstStyle/>
          <a:p>
            <a:endParaRPr/>
          </a:p>
        </p:txBody>
      </p:sp>
      <p:sp>
        <p:nvSpPr>
          <p:cNvPr id="420" name="Shape 420"/>
          <p:cNvSpPr/>
          <p:nvPr/>
        </p:nvSpPr>
        <p:spPr>
          <a:xfrm>
            <a:off x="6466873" y="2950009"/>
            <a:ext cx="643080" cy="2577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cap="rnd">
            <a:solidFill>
              <a:srgbClr val="000000"/>
            </a:solidFill>
            <a:custDash>
              <a:ds d="100000" sp="200000"/>
            </a:custDash>
            <a:miter lim="400000"/>
          </a:ln>
        </p:spPr>
        <p:txBody>
          <a:bodyPr/>
          <a:lstStyle/>
          <a:p>
            <a:endParaRPr/>
          </a:p>
        </p:txBody>
      </p:sp>
      <p:sp>
        <p:nvSpPr>
          <p:cNvPr id="421" name="Shape 421"/>
          <p:cNvSpPr/>
          <p:nvPr/>
        </p:nvSpPr>
        <p:spPr>
          <a:xfrm>
            <a:off x="6452728" y="3656109"/>
            <a:ext cx="690706" cy="206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5400" cap="rnd">
            <a:solidFill>
              <a:srgbClr val="000000"/>
            </a:solidFill>
            <a:custDash>
              <a:ds d="100000" sp="200000"/>
            </a:custDash>
            <a:miter lim="400000"/>
          </a:ln>
        </p:spPr>
        <p:txBody>
          <a:bodyPr/>
          <a:lstStyle/>
          <a:p>
            <a:endParaRPr/>
          </a:p>
        </p:txBody>
      </p:sp>
      <p:sp>
        <p:nvSpPr>
          <p:cNvPr id="422" name="Shape 422"/>
          <p:cNvSpPr/>
          <p:nvPr/>
        </p:nvSpPr>
        <p:spPr>
          <a:xfrm>
            <a:off x="6376662" y="3940988"/>
            <a:ext cx="356481" cy="4182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5400" cap="rnd">
            <a:solidFill>
              <a:srgbClr val="000000"/>
            </a:solidFill>
            <a:custDash>
              <a:ds d="100000" sp="200000"/>
            </a:custDash>
            <a:miter lim="400000"/>
          </a:ln>
        </p:spPr>
        <p:txBody>
          <a:bodyPr/>
          <a:lstStyle/>
          <a:p>
            <a:endParaRPr/>
          </a:p>
        </p:txBody>
      </p:sp>
      <p:sp>
        <p:nvSpPr>
          <p:cNvPr id="423" name="Shape 423"/>
          <p:cNvSpPr/>
          <p:nvPr/>
        </p:nvSpPr>
        <p:spPr>
          <a:xfrm>
            <a:off x="6011892" y="3881415"/>
            <a:ext cx="5993" cy="6017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25400" cap="rnd">
            <a:solidFill>
              <a:srgbClr val="000000"/>
            </a:solidFill>
            <a:custDash>
              <a:ds d="100000" sp="200000"/>
            </a:custDash>
            <a:miter lim="400000"/>
          </a:ln>
        </p:spPr>
        <p:txBody>
          <a:bodyPr/>
          <a:lstStyle/>
          <a:p>
            <a:endParaRPr/>
          </a:p>
        </p:txBody>
      </p:sp>
      <p:sp>
        <p:nvSpPr>
          <p:cNvPr id="424" name="Shape 424"/>
          <p:cNvSpPr/>
          <p:nvPr/>
        </p:nvSpPr>
        <p:spPr>
          <a:xfrm>
            <a:off x="5214173" y="3943860"/>
            <a:ext cx="307784" cy="4107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25400" cap="rnd">
            <a:solidFill>
              <a:srgbClr val="000000"/>
            </a:solidFill>
            <a:custDash>
              <a:ds d="100000" sp="200000"/>
            </a:custDash>
            <a:miter lim="400000"/>
          </a:ln>
        </p:spPr>
        <p:txBody>
          <a:bodyPr/>
          <a:lstStyle/>
          <a:p>
            <a:endParaRPr/>
          </a:p>
        </p:txBody>
      </p:sp>
      <p:sp>
        <p:nvSpPr>
          <p:cNvPr id="425" name="Shape 425"/>
          <p:cNvSpPr/>
          <p:nvPr/>
        </p:nvSpPr>
        <p:spPr>
          <a:xfrm>
            <a:off x="4452173" y="3634821"/>
            <a:ext cx="773870" cy="2041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25400" cap="rnd">
            <a:solidFill>
              <a:srgbClr val="000000"/>
            </a:solidFill>
            <a:custDash>
              <a:ds d="100000" sp="200000"/>
            </a:custDash>
            <a:miter lim="400000"/>
          </a:ln>
        </p:spPr>
        <p:txBody>
          <a:bodyPr/>
          <a:lstStyle/>
          <a:p>
            <a:endParaRPr/>
          </a:p>
        </p:txBody>
      </p:sp>
      <p:sp>
        <p:nvSpPr>
          <p:cNvPr id="426" name="Shape 426"/>
          <p:cNvSpPr/>
          <p:nvPr/>
        </p:nvSpPr>
        <p:spPr>
          <a:xfrm>
            <a:off x="4654579" y="2990115"/>
            <a:ext cx="571464" cy="2243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cap="rnd">
            <a:solidFill>
              <a:srgbClr val="000000"/>
            </a:solidFill>
            <a:custDash>
              <a:ds d="100000" sp="200000"/>
            </a:custDash>
            <a:miter lim="400000"/>
          </a:ln>
        </p:spPr>
        <p:txBody>
          <a:bodyPr/>
          <a:lstStyle/>
          <a:p>
            <a:endParaRPr/>
          </a:p>
        </p:txBody>
      </p:sp>
      <p:sp>
        <p:nvSpPr>
          <p:cNvPr id="427" name="Shape 427"/>
          <p:cNvSpPr/>
          <p:nvPr/>
        </p:nvSpPr>
        <p:spPr>
          <a:xfrm>
            <a:off x="5206732" y="2377920"/>
            <a:ext cx="340790" cy="4791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cap="rnd">
            <a:solidFill>
              <a:srgbClr val="000000"/>
            </a:solidFill>
            <a:custDash>
              <a:ds d="100000" sp="200000"/>
            </a:custDash>
            <a:miter lim="400000"/>
          </a:ln>
        </p:spPr>
        <p:txBody>
          <a:bodyPr/>
          <a:lstStyle/>
          <a:p>
            <a:endParaRPr/>
          </a:p>
        </p:txBody>
      </p:sp>
      <p:grpSp>
        <p:nvGrpSpPr>
          <p:cNvPr id="412" name="Group 412">
            <a:hlinkClick r:id="rId25"/>
          </p:cNvPr>
          <p:cNvGrpSpPr/>
          <p:nvPr/>
        </p:nvGrpSpPr>
        <p:grpSpPr>
          <a:xfrm>
            <a:off x="5187543" y="2721815"/>
            <a:ext cx="1816895" cy="1816895"/>
            <a:chOff x="0" y="0"/>
            <a:chExt cx="1816893" cy="1816893"/>
          </a:xfrm>
        </p:grpSpPr>
        <p:pic>
          <p:nvPicPr>
            <p:cNvPr id="408" name="HU Icons Circle.png"/>
            <p:cNvPicPr>
              <a:picLocks noChangeAspect="1"/>
            </p:cNvPicPr>
            <p:nvPr/>
          </p:nvPicPr>
          <p:blipFill>
            <a:blip r:embed="rId26">
              <a:extLst/>
            </a:blip>
            <a:srcRect r="1" b="1"/>
            <a:stretch>
              <a:fillRect/>
            </a:stretch>
          </p:blipFill>
          <p:spPr>
            <a:xfrm>
              <a:off x="0" y="0"/>
              <a:ext cx="1816894" cy="18168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0" y="1052"/>
                    <a:pt x="3161" y="3161"/>
                  </a:cubicBezTo>
                  <a:cubicBezTo>
                    <a:pt x="1052" y="5270"/>
                    <a:pt x="0" y="8036"/>
                    <a:pt x="0" y="10800"/>
                  </a:cubicBezTo>
                  <a:cubicBezTo>
                    <a:pt x="0" y="13564"/>
                    <a:pt x="1052" y="16330"/>
                    <a:pt x="3161" y="18439"/>
                  </a:cubicBezTo>
                  <a:cubicBezTo>
                    <a:pt x="5270" y="20548"/>
                    <a:pt x="8036" y="21600"/>
                    <a:pt x="10800" y="21600"/>
                  </a:cubicBezTo>
                  <a:cubicBezTo>
                    <a:pt x="13564" y="21600"/>
                    <a:pt x="16330" y="20548"/>
                    <a:pt x="18439" y="18439"/>
                  </a:cubicBezTo>
                  <a:cubicBezTo>
                    <a:pt x="20548" y="16330"/>
                    <a:pt x="21600" y="13564"/>
                    <a:pt x="21600" y="10800"/>
                  </a:cubicBezTo>
                  <a:cubicBezTo>
                    <a:pt x="21600" y="8036"/>
                    <a:pt x="20548" y="5270"/>
                    <a:pt x="18439" y="3161"/>
                  </a:cubicBezTo>
                  <a:cubicBezTo>
                    <a:pt x="16330" y="1052"/>
                    <a:pt x="13564" y="0"/>
                    <a:pt x="10800" y="0"/>
                  </a:cubicBezTo>
                  <a:close/>
                </a:path>
              </a:pathLst>
            </a:custGeom>
            <a:ln w="12700" cap="flat">
              <a:noFill/>
              <a:miter lim="400000"/>
            </a:ln>
            <a:effectLst/>
          </p:spPr>
        </p:pic>
        <p:grpSp>
          <p:nvGrpSpPr>
            <p:cNvPr id="411" name="Group 411"/>
            <p:cNvGrpSpPr/>
            <p:nvPr/>
          </p:nvGrpSpPr>
          <p:grpSpPr>
            <a:xfrm>
              <a:off x="419106" y="403633"/>
              <a:ext cx="966030" cy="966030"/>
              <a:chOff x="0" y="0"/>
              <a:chExt cx="966028" cy="966028"/>
            </a:xfrm>
          </p:grpSpPr>
          <p:sp>
            <p:nvSpPr>
              <p:cNvPr id="409" name="Shape 409"/>
              <p:cNvSpPr/>
              <p:nvPr/>
            </p:nvSpPr>
            <p:spPr>
              <a:xfrm>
                <a:off x="0" y="9974"/>
                <a:ext cx="966029" cy="946081"/>
              </a:xfrm>
              <a:prstGeom prst="ellipse">
                <a:avLst/>
              </a:prstGeom>
              <a:solidFill>
                <a:srgbClr val="FFFFFF"/>
              </a:solidFill>
              <a:ln w="3175" cap="flat">
                <a:noFill/>
                <a:miter lim="400000"/>
              </a:ln>
              <a:effectLst>
                <a:outerShdw blurRad="25400" dist="12700" dir="5400000" rotWithShape="0">
                  <a:srgbClr val="000000">
                    <a:alpha val="50000"/>
                  </a:srgbClr>
                </a:outerShdw>
              </a:effectLst>
            </p:spPr>
            <p:txBody>
              <a:bodyPr wrap="square" lIns="35718" tIns="35718" rIns="35718" bIns="35718" numCol="1" anchor="ctr">
                <a:noAutofit/>
              </a:bodyPr>
              <a:lstStyle/>
              <a:p>
                <a:pPr algn="ctr" defTabSz="410765">
                  <a:defRPr sz="1600">
                    <a:solidFill>
                      <a:srgbClr val="FFFFFF"/>
                    </a:solidFill>
                    <a:latin typeface="Helvetica Light"/>
                    <a:ea typeface="Helvetica Light"/>
                    <a:cs typeface="Helvetica Light"/>
                    <a:sym typeface="Helvetica Light"/>
                  </a:defRPr>
                </a:pPr>
                <a:endParaRPr/>
              </a:p>
            </p:txBody>
          </p:sp>
          <p:pic>
            <p:nvPicPr>
              <p:cNvPr id="410" name="pasted-image.png"/>
              <p:cNvPicPr>
                <a:picLocks noChangeAspect="1"/>
              </p:cNvPicPr>
              <p:nvPr/>
            </p:nvPicPr>
            <p:blipFill>
              <a:blip r:embed="rId27">
                <a:extLst/>
              </a:blip>
              <a:stretch>
                <a:fillRect/>
              </a:stretch>
            </p:blipFill>
            <p:spPr>
              <a:xfrm>
                <a:off x="0" y="0"/>
                <a:ext cx="966029" cy="966029"/>
              </a:xfrm>
              <a:prstGeom prst="rect">
                <a:avLst/>
              </a:prstGeom>
              <a:ln w="12700" cap="flat">
                <a:noFill/>
                <a:miter lim="400000"/>
              </a:ln>
              <a:effectLst/>
            </p:spPr>
          </p:pic>
        </p:grpSp>
      </p:grpSp>
      <p:sp>
        <p:nvSpPr>
          <p:cNvPr id="413" name="Shape 413"/>
          <p:cNvSpPr/>
          <p:nvPr/>
        </p:nvSpPr>
        <p:spPr>
          <a:xfrm>
            <a:off x="351827" y="2121694"/>
            <a:ext cx="2073413" cy="16335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lgn="ctr" defTabSz="410765">
              <a:defRPr sz="3000">
                <a:solidFill>
                  <a:srgbClr val="054109"/>
                </a:solidFill>
                <a:latin typeface="Open Sans Semibold"/>
                <a:ea typeface="Open Sans Semibold"/>
                <a:cs typeface="Open Sans Semibold"/>
                <a:sym typeface="Open Sans Semibold"/>
              </a:defRPr>
            </a:pPr>
            <a:r>
              <a:t>Voluntary </a:t>
            </a:r>
          </a:p>
          <a:p>
            <a:pPr algn="ctr" defTabSz="410765">
              <a:defRPr sz="3000">
                <a:solidFill>
                  <a:srgbClr val="054109"/>
                </a:solidFill>
                <a:latin typeface="Open Sans Semibold"/>
                <a:ea typeface="Open Sans Semibold"/>
                <a:cs typeface="Open Sans Semibold"/>
                <a:sym typeface="Open Sans Semibold"/>
              </a:defRPr>
            </a:pPr>
            <a:r>
              <a:t>Sector </a:t>
            </a:r>
          </a:p>
          <a:p>
            <a:pPr algn="ctr" defTabSz="410765">
              <a:defRPr sz="3000">
                <a:solidFill>
                  <a:srgbClr val="054109"/>
                </a:solidFill>
                <a:latin typeface="Open Sans Semibold"/>
                <a:ea typeface="Open Sans Semibold"/>
                <a:cs typeface="Open Sans Semibold"/>
                <a:sym typeface="Open Sans Semibold"/>
              </a:defRPr>
            </a:pPr>
            <a:r>
              <a:t>Network</a:t>
            </a:r>
          </a:p>
        </p:txBody>
      </p:sp>
      <p:grpSp>
        <p:nvGrpSpPr>
          <p:cNvPr id="417" name="Group 417"/>
          <p:cNvGrpSpPr/>
          <p:nvPr/>
        </p:nvGrpSpPr>
        <p:grpSpPr>
          <a:xfrm>
            <a:off x="-1528324" y="6377390"/>
            <a:ext cx="15816462" cy="488911"/>
            <a:chOff x="0" y="0"/>
            <a:chExt cx="15816460" cy="488909"/>
          </a:xfrm>
        </p:grpSpPr>
        <p:sp>
          <p:nvSpPr>
            <p:cNvPr id="414" name="Shape 414"/>
            <p:cNvSpPr/>
            <p:nvPr/>
          </p:nvSpPr>
          <p:spPr>
            <a:xfrm>
              <a:off x="0" y="0"/>
              <a:ext cx="15816461" cy="488910"/>
            </a:xfrm>
            <a:prstGeom prst="rect">
              <a:avLst/>
            </a:prstGeom>
            <a:solidFill>
              <a:srgbClr val="2EBF7A"/>
            </a:solidFill>
            <a:ln w="3175" cap="flat">
              <a:noFill/>
              <a:miter lim="400000"/>
            </a:ln>
            <a:effectLst/>
          </p:spPr>
          <p:txBody>
            <a:bodyPr wrap="square" lIns="35718" tIns="35718" rIns="35718" bIns="35718" numCol="1" anchor="ctr">
              <a:noAutofit/>
            </a:bodyPr>
            <a:lstStyle/>
            <a:p>
              <a:pPr algn="ctr" defTabSz="580429">
                <a:defRPr sz="2200">
                  <a:solidFill>
                    <a:srgbClr val="FFFFFF"/>
                  </a:solidFill>
                  <a:latin typeface="Helvetica Light"/>
                  <a:ea typeface="Helvetica Light"/>
                  <a:cs typeface="Helvetica Light"/>
                  <a:sym typeface="Helvetica Light"/>
                </a:defRPr>
              </a:pPr>
              <a:endParaRPr/>
            </a:p>
          </p:txBody>
        </p:sp>
        <p:sp>
          <p:nvSpPr>
            <p:cNvPr id="415" name="Shape 415"/>
            <p:cNvSpPr/>
            <p:nvPr/>
          </p:nvSpPr>
          <p:spPr>
            <a:xfrm>
              <a:off x="1414896" y="61337"/>
              <a:ext cx="2351815" cy="366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700">
                  <a:solidFill>
                    <a:srgbClr val="FFFFFF"/>
                  </a:solidFill>
                  <a:latin typeface="Museo Sans 500"/>
                  <a:ea typeface="Museo Sans 500"/>
                  <a:cs typeface="Museo Sans 500"/>
                  <a:sym typeface="Museo Sans 500"/>
                </a:defRPr>
              </a:lvl1pPr>
            </a:lstStyle>
            <a:p>
              <a:r>
                <a:t>@healthunlocked</a:t>
              </a:r>
            </a:p>
          </p:txBody>
        </p:sp>
        <p:sp>
          <p:nvSpPr>
            <p:cNvPr id="416" name="Shape 416"/>
            <p:cNvSpPr/>
            <p:nvPr/>
          </p:nvSpPr>
          <p:spPr>
            <a:xfrm>
              <a:off x="11242084" y="105149"/>
              <a:ext cx="2501416" cy="278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noAutofit/>
            </a:bodyPr>
            <a:lstStyle>
              <a:lvl1pPr algn="ctr" defTabSz="580429">
                <a:defRPr sz="1400">
                  <a:solidFill>
                    <a:srgbClr val="FFFFFF"/>
                  </a:solidFill>
                  <a:latin typeface="Museo Sans 500"/>
                  <a:ea typeface="Museo Sans 500"/>
                  <a:cs typeface="Museo Sans 500"/>
                  <a:sym typeface="Museo Sans 500"/>
                </a:defRPr>
              </a:lvl1pPr>
            </a:lstStyle>
            <a:p>
              <a:r>
                <a:t>www.healthunlocked.com</a:t>
              </a:r>
            </a:p>
          </p:txBody>
        </p:sp>
      </p:gr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
      <p:transition spd="fast">
        <p:fade/>
      </p:transition>
    </mc:Fallback>
  </mc:AlternateContent>
</p:sld>
</file>

<file path=ppt/theme/theme1.xml><?xml version="1.0" encoding="utf-8"?>
<a:theme xmlns:a="http://schemas.openxmlformats.org/drawingml/2006/main" name="Ion">
  <a:themeElements>
    <a:clrScheme name="I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Ion">
      <a:majorFont>
        <a:latin typeface="Helvetica"/>
        <a:ea typeface="Helvetica"/>
        <a:cs typeface="Helvetica"/>
      </a:majorFont>
      <a:minorFont>
        <a:latin typeface="Calibri"/>
        <a:ea typeface="Calibri"/>
        <a:cs typeface="Calibri"/>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Ion">
      <a:majorFont>
        <a:latin typeface="Helvetica"/>
        <a:ea typeface="Helvetica"/>
        <a:cs typeface="Helvetica"/>
      </a:majorFont>
      <a:minorFont>
        <a:latin typeface="Calibri"/>
        <a:ea typeface="Calibri"/>
        <a:cs typeface="Calibri"/>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832</Words>
  <Application>Microsoft Office PowerPoint</Application>
  <PresentationFormat>Widescreen</PresentationFormat>
  <Paragraphs>149</Paragraphs>
  <Slides>15</Slides>
  <Notes>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15</vt:i4>
      </vt:variant>
    </vt:vector>
  </HeadingPairs>
  <TitlesOfParts>
    <vt:vector size="33" baseType="lpstr">
      <vt:lpstr>12 Frutiger* 45 Light   02103</vt:lpstr>
      <vt:lpstr>Arial</vt:lpstr>
      <vt:lpstr>Avenir Next Condensed</vt:lpstr>
      <vt:lpstr>Avenir Next Condensed Demi Bold</vt:lpstr>
      <vt:lpstr>Calibri</vt:lpstr>
      <vt:lpstr>Calibri Light</vt:lpstr>
      <vt:lpstr>Century Gothic</vt:lpstr>
      <vt:lpstr>Helvetica</vt:lpstr>
      <vt:lpstr>Helvetica Light</vt:lpstr>
      <vt:lpstr>Helvetica Neue</vt:lpstr>
      <vt:lpstr>Museo Sans 300</vt:lpstr>
      <vt:lpstr>Museo Sans 500</vt:lpstr>
      <vt:lpstr>Museo Sans 700</vt:lpstr>
      <vt:lpstr>Open Sans</vt:lpstr>
      <vt:lpstr>Open Sans Semibold</vt:lpstr>
      <vt:lpstr>Wingdings 3</vt:lpstr>
      <vt:lpstr>Ion</vt:lpstr>
      <vt:lpstr>Office Theme</vt:lpstr>
      <vt:lpstr>Digital Technologies and Health Coaching</vt:lpstr>
      <vt:lpstr>Background</vt:lpstr>
      <vt:lpstr>Digital Health Technologies</vt:lpstr>
      <vt:lpstr>PowerPoint Presentation</vt:lpstr>
      <vt:lpstr>How can Digital Health Technology support a health coaching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Technologies and Health Coaching</dc:title>
  <dc:creator>mike leaf</dc:creator>
  <cp:lastModifiedBy>mike leaf</cp:lastModifiedBy>
  <cp:revision>1</cp:revision>
  <dcterms:modified xsi:type="dcterms:W3CDTF">2016-09-12T14:08:23Z</dcterms:modified>
</cp:coreProperties>
</file>